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6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4BBE"/>
    <a:srgbClr val="FFFFDD"/>
    <a:srgbClr val="FFFFCC"/>
    <a:srgbClr val="DBF0FF"/>
    <a:srgbClr val="00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92E9FC-3B5A-447F-BBC9-2022AF53272A}" v="13" dt="2022-03-17T14:17:17.6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43" d="100"/>
          <a:sy n="43" d="100"/>
        </p:scale>
        <p:origin x="1392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C6826-3939-4541-B945-90F13EA9B090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6F4BE-15F5-2549-B457-67D7A56FE0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8687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06F4BE-15F5-2549-B457-67D7A56FE0C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232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E17E627-F1CA-4833-AE58-6D0442598A56}"/>
              </a:ext>
            </a:extLst>
          </p:cNvPr>
          <p:cNvSpPr/>
          <p:nvPr userDrawn="1"/>
        </p:nvSpPr>
        <p:spPr>
          <a:xfrm>
            <a:off x="1948497" y="0"/>
            <a:ext cx="4909503" cy="9906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A1742-DC07-4604-B3C9-390B3C132C59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B602B-5A81-4BC3-B461-D33BEA520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961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A1742-DC07-4604-B3C9-390B3C132C59}" type="datetimeFigureOut">
              <a:rPr lang="en-GB" smtClean="0"/>
              <a:t>28/08/2025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B602B-5A81-4BC3-B461-D33BEA520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9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FC488F1-005A-4FF1-B35D-8141DC06867C}"/>
              </a:ext>
            </a:extLst>
          </p:cNvPr>
          <p:cNvSpPr/>
          <p:nvPr/>
        </p:nvSpPr>
        <p:spPr>
          <a:xfrm>
            <a:off x="32538" y="853825"/>
            <a:ext cx="185737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GB" sz="1100" b="1" dirty="0">
                <a:latin typeface="Open Sans"/>
                <a:ea typeface="Calibri" panose="020F0502020204030204" pitchFamily="34" charset="0"/>
                <a:cs typeface="Arial" panose="020B0604020202020204" pitchFamily="34" charset="0"/>
              </a:rPr>
              <a:t>Name: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GB" sz="1100" dirty="0">
                <a:latin typeface="Open Sans"/>
                <a:ea typeface="Calibri" panose="020F0502020204030204" pitchFamily="34" charset="0"/>
                <a:cs typeface="Arial" panose="020B0604020202020204" pitchFamily="34" charset="0"/>
              </a:rPr>
              <a:t>B4Plastics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436BFB0-F978-4974-8E33-69965B31BFDE}"/>
              </a:ext>
            </a:extLst>
          </p:cNvPr>
          <p:cNvSpPr/>
          <p:nvPr/>
        </p:nvSpPr>
        <p:spPr>
          <a:xfrm>
            <a:off x="119452" y="5785810"/>
            <a:ext cx="168354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GB" sz="1100" b="1" dirty="0">
                <a:latin typeface="Open Sans"/>
                <a:ea typeface="Roboto"/>
                <a:cs typeface="Arial" panose="020B0604020202020204" pitchFamily="34" charset="0"/>
              </a:rPr>
              <a:t>Business model: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GB" sz="1100" b="1" dirty="0">
                <a:latin typeface="Open Sans"/>
                <a:ea typeface="Roboto"/>
                <a:cs typeface="Arial" panose="020B0604020202020204" pitchFamily="34" charset="0"/>
              </a:rPr>
              <a:t> </a:t>
            </a:r>
            <a:r>
              <a:rPr lang="en-GB" sz="1100" i="1" dirty="0">
                <a:latin typeface="Open Sans"/>
                <a:ea typeface="Roboto"/>
                <a:cs typeface="Arial" panose="020B0604020202020204" pitchFamily="34" charset="0"/>
              </a:rPr>
              <a:t>4 line description of your business model. </a:t>
            </a:r>
            <a:r>
              <a:rPr lang="en-GB" sz="800" i="1" dirty="0">
                <a:latin typeface="Open Sans"/>
                <a:ea typeface="Roboto"/>
                <a:cs typeface="Arial" panose="020B0604020202020204" pitchFamily="34" charset="0"/>
              </a:rPr>
              <a:t>(</a:t>
            </a:r>
            <a:r>
              <a:rPr lang="en-GB" sz="800" i="1" dirty="0" err="1">
                <a:latin typeface="Open Sans"/>
                <a:ea typeface="Roboto"/>
                <a:cs typeface="Arial" panose="020B0604020202020204" pitchFamily="34" charset="0"/>
              </a:rPr>
              <a:t>e.g</a:t>
            </a:r>
            <a:r>
              <a:rPr lang="en-GB" sz="800" i="1" dirty="0">
                <a:latin typeface="Open Sans"/>
                <a:ea typeface="Roboto"/>
                <a:cs typeface="Arial" panose="020B0604020202020204" pitchFamily="34" charset="0"/>
              </a:rPr>
              <a:t>: Software product with subscription per active user, implementation &amp; consulting services</a:t>
            </a:r>
            <a:endParaRPr lang="en-GB" sz="1100" dirty="0">
              <a:latin typeface="Open Sans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0B535FE-526C-4733-8926-275505BB0017}"/>
              </a:ext>
            </a:extLst>
          </p:cNvPr>
          <p:cNvSpPr/>
          <p:nvPr/>
        </p:nvSpPr>
        <p:spPr>
          <a:xfrm>
            <a:off x="32538" y="1840222"/>
            <a:ext cx="185737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300"/>
              </a:spcBef>
              <a:spcAft>
                <a:spcPts val="300"/>
              </a:spcAft>
            </a:pPr>
            <a:r>
              <a:rPr lang="en-GB" sz="1100" b="1" dirty="0">
                <a:solidFill>
                  <a:srgbClr val="000000"/>
                </a:solidFill>
                <a:latin typeface="Open Sans"/>
                <a:ea typeface="Roboto"/>
                <a:cs typeface="Arial" panose="020B0604020202020204" pitchFamily="34" charset="0"/>
              </a:rPr>
              <a:t>Founded in: </a:t>
            </a:r>
          </a:p>
          <a:p>
            <a:pPr lvl="0" algn="ctr">
              <a:spcBef>
                <a:spcPts val="300"/>
              </a:spcBef>
              <a:spcAft>
                <a:spcPts val="300"/>
              </a:spcAft>
            </a:pPr>
            <a:r>
              <a:rPr lang="en-GB" sz="1100" i="1" dirty="0">
                <a:solidFill>
                  <a:srgbClr val="000000"/>
                </a:solidFill>
                <a:latin typeface="Open Sans"/>
                <a:ea typeface="Roboto"/>
                <a:cs typeface="Arial" panose="020B0604020202020204" pitchFamily="34" charset="0"/>
              </a:rPr>
              <a:t>Insert data 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1EF680CE-DDF3-4743-9EBE-A60040D2BA05}"/>
              </a:ext>
            </a:extLst>
          </p:cNvPr>
          <p:cNvGrpSpPr/>
          <p:nvPr/>
        </p:nvGrpSpPr>
        <p:grpSpPr>
          <a:xfrm>
            <a:off x="2840685" y="7195049"/>
            <a:ext cx="4131517" cy="716741"/>
            <a:chOff x="2999577" y="1770843"/>
            <a:chExt cx="4131517" cy="716741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3AE9E96-01BE-4B4D-AD55-2BD2C881FF12}"/>
                </a:ext>
              </a:extLst>
            </p:cNvPr>
            <p:cNvSpPr/>
            <p:nvPr/>
          </p:nvSpPr>
          <p:spPr>
            <a:xfrm>
              <a:off x="2999579" y="1770843"/>
              <a:ext cx="1976122" cy="2747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spcBef>
                  <a:spcPts val="300"/>
                </a:spcBef>
                <a:spcAft>
                  <a:spcPts val="200"/>
                </a:spcAft>
              </a:pPr>
              <a:r>
                <a:rPr lang="it-IT" sz="1100" b="1" i="1" dirty="0">
                  <a:latin typeface="Open Sans"/>
                  <a:ea typeface="Calibri" panose="020F0502020204030204" pitchFamily="34" charset="0"/>
                  <a:cs typeface="Arial" panose="020B0604020202020204" pitchFamily="34" charset="0"/>
                </a:rPr>
                <a:t>Name II</a:t>
              </a:r>
              <a:endParaRPr lang="en-GB" sz="1100" b="1" i="1" dirty="0">
                <a:latin typeface="Open Sans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1E601BFA-28D0-4FB8-B1F5-2FFF1A298FF2}"/>
                </a:ext>
              </a:extLst>
            </p:cNvPr>
            <p:cNvSpPr/>
            <p:nvPr/>
          </p:nvSpPr>
          <p:spPr>
            <a:xfrm>
              <a:off x="2999577" y="1984650"/>
              <a:ext cx="4131517" cy="2744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spcBef>
                  <a:spcPts val="300"/>
                </a:spcBef>
                <a:spcAft>
                  <a:spcPts val="200"/>
                </a:spcAft>
              </a:pPr>
              <a:r>
                <a:rPr lang="en-GB" sz="1100" i="1" dirty="0">
                  <a:latin typeface="Open Sans"/>
                  <a:ea typeface="Calibri" panose="020F0502020204030204" pitchFamily="34" charset="0"/>
                  <a:cs typeface="Arial" panose="020B0604020202020204" pitchFamily="34" charset="0"/>
                </a:rPr>
                <a:t>Background: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0039D5B-66C4-4DD2-9D11-ADE9039705A5}"/>
                </a:ext>
              </a:extLst>
            </p:cNvPr>
            <p:cNvSpPr/>
            <p:nvPr/>
          </p:nvSpPr>
          <p:spPr>
            <a:xfrm>
              <a:off x="2999578" y="2212829"/>
              <a:ext cx="3836827" cy="2747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spcBef>
                  <a:spcPts val="300"/>
                </a:spcBef>
                <a:spcAft>
                  <a:spcPts val="200"/>
                </a:spcAft>
              </a:pPr>
              <a:r>
                <a:rPr lang="en-GB" sz="1100" i="1" dirty="0">
                  <a:latin typeface="Open Sans"/>
                  <a:ea typeface="Calibri" panose="020F0502020204030204" pitchFamily="34" charset="0"/>
                  <a:cs typeface="Arial" panose="020B0604020202020204" pitchFamily="34" charset="0"/>
                </a:rPr>
                <a:t>Previous successes: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2E3815B-5C55-41F7-9D35-91FEB983F7AD}"/>
              </a:ext>
            </a:extLst>
          </p:cNvPr>
          <p:cNvGrpSpPr/>
          <p:nvPr/>
        </p:nvGrpSpPr>
        <p:grpSpPr>
          <a:xfrm>
            <a:off x="2869419" y="6291156"/>
            <a:ext cx="4131517" cy="716741"/>
            <a:chOff x="3015930" y="1945629"/>
            <a:chExt cx="4131517" cy="716741"/>
          </a:xfrm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5CAC75C-3C06-486A-8E36-FA3841A8D65A}"/>
                </a:ext>
              </a:extLst>
            </p:cNvPr>
            <p:cNvSpPr/>
            <p:nvPr/>
          </p:nvSpPr>
          <p:spPr>
            <a:xfrm>
              <a:off x="3015932" y="1945629"/>
              <a:ext cx="1976122" cy="2747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spcBef>
                  <a:spcPts val="300"/>
                </a:spcBef>
                <a:spcAft>
                  <a:spcPts val="200"/>
                </a:spcAft>
              </a:pPr>
              <a:r>
                <a:rPr lang="en-GB" sz="1100" b="1" i="1" dirty="0">
                  <a:latin typeface="Open Sans"/>
                  <a:ea typeface="Calibri" panose="020F0502020204030204" pitchFamily="34" charset="0"/>
                  <a:cs typeface="Arial" panose="020B0604020202020204" pitchFamily="34" charset="0"/>
                </a:rPr>
                <a:t>Name of the CEO</a:t>
              </a:r>
              <a:r>
                <a:rPr lang="en-GB" sz="1100" b="1" dirty="0">
                  <a:latin typeface="Open Sans"/>
                  <a:ea typeface="Calibri" panose="020F0502020204030204" pitchFamily="34" charset="0"/>
                  <a:cs typeface="Arial" panose="020B0604020202020204" pitchFamily="34" charset="0"/>
                </a:rPr>
                <a:t>- CEO</a:t>
              </a:r>
              <a:endParaRPr lang="en-GB" sz="1100" dirty="0">
                <a:latin typeface="Open Sans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AF476814-B2E2-4DB4-9CEA-0CC458D820F6}"/>
                </a:ext>
              </a:extLst>
            </p:cNvPr>
            <p:cNvSpPr/>
            <p:nvPr/>
          </p:nvSpPr>
          <p:spPr>
            <a:xfrm>
              <a:off x="3015930" y="2159436"/>
              <a:ext cx="4131517" cy="2744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spcBef>
                  <a:spcPts val="300"/>
                </a:spcBef>
                <a:spcAft>
                  <a:spcPts val="200"/>
                </a:spcAft>
              </a:pPr>
              <a:r>
                <a:rPr lang="en-GB" sz="1100" i="1" dirty="0">
                  <a:latin typeface="Open Sans"/>
                  <a:ea typeface="Calibri" panose="020F0502020204030204" pitchFamily="34" charset="0"/>
                  <a:cs typeface="Arial" panose="020B0604020202020204" pitchFamily="34" charset="0"/>
                </a:rPr>
                <a:t>Background</a:t>
              </a:r>
              <a:r>
                <a:rPr lang="en-GB" sz="1100" dirty="0">
                  <a:latin typeface="Open Sans"/>
                  <a:ea typeface="Calibri" panose="020F0502020204030204" pitchFamily="34" charset="0"/>
                  <a:cs typeface="Arial" panose="020B0604020202020204" pitchFamily="34" charset="0"/>
                </a:rPr>
                <a:t>:</a:t>
              </a: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0AF278FF-51E9-42AE-BBA1-517567F5F9F4}"/>
                </a:ext>
              </a:extLst>
            </p:cNvPr>
            <p:cNvSpPr/>
            <p:nvPr/>
          </p:nvSpPr>
          <p:spPr>
            <a:xfrm>
              <a:off x="3015931" y="2387615"/>
              <a:ext cx="3836827" cy="2747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spcBef>
                  <a:spcPts val="300"/>
                </a:spcBef>
                <a:spcAft>
                  <a:spcPts val="200"/>
                </a:spcAft>
              </a:pPr>
              <a:r>
                <a:rPr lang="en-GB" sz="1100" i="1" dirty="0">
                  <a:latin typeface="Open Sans"/>
                  <a:ea typeface="Calibri" panose="020F0502020204030204" pitchFamily="34" charset="0"/>
                  <a:cs typeface="Arial" panose="020B0604020202020204" pitchFamily="34" charset="0"/>
                </a:rPr>
                <a:t>Previous successes:</a:t>
              </a:r>
            </a:p>
          </p:txBody>
        </p:sp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E0F68311-58C0-42DC-A0E6-A6A5AFAFABEB}"/>
              </a:ext>
            </a:extLst>
          </p:cNvPr>
          <p:cNvSpPr/>
          <p:nvPr/>
        </p:nvSpPr>
        <p:spPr>
          <a:xfrm>
            <a:off x="2209568" y="9459894"/>
            <a:ext cx="451802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endParaRPr lang="en-GB" sz="1100" b="1" dirty="0">
              <a:latin typeface="Open Sans"/>
              <a:cs typeface="Arial" panose="020B0604020202020204" pitchFamily="34" charset="0"/>
            </a:endParaRP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3D2CBB49-9318-6A43-ABA0-809ABA9F36C4}"/>
              </a:ext>
            </a:extLst>
          </p:cNvPr>
          <p:cNvGrpSpPr/>
          <p:nvPr/>
        </p:nvGrpSpPr>
        <p:grpSpPr>
          <a:xfrm>
            <a:off x="2012755" y="9183654"/>
            <a:ext cx="918027" cy="276999"/>
            <a:chOff x="1899243" y="9183654"/>
            <a:chExt cx="918027" cy="276999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5AD5B8BF-D8B9-40AF-8EAB-7E6CBAA9FEF5}"/>
                </a:ext>
              </a:extLst>
            </p:cNvPr>
            <p:cNvSpPr/>
            <p:nvPr/>
          </p:nvSpPr>
          <p:spPr>
            <a:xfrm>
              <a:off x="2033081" y="9183654"/>
              <a:ext cx="78418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200" b="1" dirty="0">
                  <a:latin typeface="Open Sans"/>
                  <a:ea typeface="Calibri" panose="020F0502020204030204" pitchFamily="34" charset="0"/>
                  <a:cs typeface="Arial" panose="020B0604020202020204" pitchFamily="34" charset="0"/>
                </a:rPr>
                <a:t>Needed</a:t>
              </a:r>
              <a:r>
                <a:rPr lang="en-GB" sz="1100" b="1" dirty="0">
                  <a:latin typeface="Open Sans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endParaRPr lang="en-GB" sz="1100" dirty="0">
                <a:latin typeface="Open Sans"/>
                <a:cs typeface="Arial" panose="020B0604020202020204" pitchFamily="34" charset="0"/>
              </a:endParaRPr>
            </a:p>
          </p:txBody>
        </p:sp>
        <p:sp>
          <p:nvSpPr>
            <p:cNvPr id="61" name="Arrow: Chevron 60">
              <a:extLst>
                <a:ext uri="{FF2B5EF4-FFF2-40B4-BE49-F238E27FC236}">
                  <a16:creationId xmlns:a16="http://schemas.microsoft.com/office/drawing/2014/main" id="{38BDA20A-465F-4002-A98B-754F2526CFA4}"/>
                </a:ext>
              </a:extLst>
            </p:cNvPr>
            <p:cNvSpPr/>
            <p:nvPr/>
          </p:nvSpPr>
          <p:spPr>
            <a:xfrm>
              <a:off x="1899243" y="9257066"/>
              <a:ext cx="116208" cy="130175"/>
            </a:xfrm>
            <a:prstGeom prst="chevron">
              <a:avLst/>
            </a:prstGeom>
            <a:solidFill>
              <a:srgbClr val="024BB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  <a:latin typeface="Open Sans"/>
                <a:cs typeface="Arial" panose="020B0604020202020204" pitchFamily="34" charset="0"/>
              </a:endParaRPr>
            </a:p>
          </p:txBody>
        </p:sp>
      </p:grpSp>
      <p:grpSp>
        <p:nvGrpSpPr>
          <p:cNvPr id="6" name="Groupe 5">
            <a:extLst>
              <a:ext uri="{FF2B5EF4-FFF2-40B4-BE49-F238E27FC236}">
                <a16:creationId xmlns:a16="http://schemas.microsoft.com/office/drawing/2014/main" id="{238160E1-AFE6-E941-AEE3-D39D604113F8}"/>
              </a:ext>
            </a:extLst>
          </p:cNvPr>
          <p:cNvGrpSpPr/>
          <p:nvPr/>
        </p:nvGrpSpPr>
        <p:grpSpPr>
          <a:xfrm>
            <a:off x="2012755" y="6040673"/>
            <a:ext cx="2098334" cy="291362"/>
            <a:chOff x="1899243" y="5992305"/>
            <a:chExt cx="2098334" cy="291362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1BD19180-41BD-46C4-8AB9-D3627385474D}"/>
                </a:ext>
              </a:extLst>
            </p:cNvPr>
            <p:cNvSpPr/>
            <p:nvPr/>
          </p:nvSpPr>
          <p:spPr>
            <a:xfrm>
              <a:off x="2021455" y="5992305"/>
              <a:ext cx="1976122" cy="2913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15000"/>
                </a:lnSpc>
                <a:spcBef>
                  <a:spcPts val="300"/>
                </a:spcBef>
                <a:spcAft>
                  <a:spcPts val="200"/>
                </a:spcAft>
              </a:pPr>
              <a:r>
                <a:rPr lang="en-GB" sz="1200" b="1" dirty="0">
                  <a:latin typeface="Open Sans"/>
                  <a:ea typeface="Calibri" panose="020F0502020204030204" pitchFamily="34" charset="0"/>
                  <a:cs typeface="Arial" panose="020B0604020202020204" pitchFamily="34" charset="0"/>
                </a:rPr>
                <a:t>Team</a:t>
              </a:r>
              <a:endParaRPr lang="en-GB" sz="1200" dirty="0">
                <a:latin typeface="Open Sans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Arrow: Chevron 62">
              <a:extLst>
                <a:ext uri="{FF2B5EF4-FFF2-40B4-BE49-F238E27FC236}">
                  <a16:creationId xmlns:a16="http://schemas.microsoft.com/office/drawing/2014/main" id="{BF11A0C2-728E-4401-ABB6-7A6BD172BEB8}"/>
                </a:ext>
              </a:extLst>
            </p:cNvPr>
            <p:cNvSpPr/>
            <p:nvPr/>
          </p:nvSpPr>
          <p:spPr>
            <a:xfrm>
              <a:off x="1899243" y="6072899"/>
              <a:ext cx="116208" cy="130175"/>
            </a:xfrm>
            <a:prstGeom prst="chevron">
              <a:avLst/>
            </a:prstGeom>
            <a:solidFill>
              <a:srgbClr val="024BB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  <a:latin typeface="Open Sans"/>
                <a:cs typeface="Arial" panose="020B0604020202020204" pitchFamily="34" charset="0"/>
              </a:endParaRPr>
            </a:p>
          </p:txBody>
        </p:sp>
      </p:grpSp>
      <p:sp>
        <p:nvSpPr>
          <p:cNvPr id="65" name="Rectangle 64">
            <a:extLst>
              <a:ext uri="{FF2B5EF4-FFF2-40B4-BE49-F238E27FC236}">
                <a16:creationId xmlns:a16="http://schemas.microsoft.com/office/drawing/2014/main" id="{0B2DC070-D56F-4592-945D-B8F339E88460}"/>
              </a:ext>
            </a:extLst>
          </p:cNvPr>
          <p:cNvSpPr/>
          <p:nvPr/>
        </p:nvSpPr>
        <p:spPr>
          <a:xfrm>
            <a:off x="1689904" y="973683"/>
            <a:ext cx="513555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000" dirty="0">
                <a:latin typeface="Open Sans"/>
              </a:rPr>
              <a:t>2020 : </a:t>
            </a:r>
            <a:r>
              <a:rPr lang="en-US" sz="1000" dirty="0">
                <a:latin typeface="Open Sans"/>
              </a:rPr>
              <a:t>the world exceeded the average production of 1 Mio ton of plastic every day, over 50% of which is for single-use purposes </a:t>
            </a:r>
            <a:endParaRPr lang="en-GB" sz="1000" dirty="0">
              <a:latin typeface="Open Sans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1000" dirty="0">
                <a:latin typeface="Open Sans"/>
              </a:rPr>
              <a:t>Plastics are getting under our skin increasing the needs of biobased, biodegradable &amp; recyclable plastics.</a:t>
            </a:r>
            <a:endParaRPr lang="en-GB" sz="1000" dirty="0">
              <a:latin typeface="Open Sans"/>
            </a:endParaRPr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B67E68B3-1EF2-BE42-AE6F-F22A34BD0A81}"/>
              </a:ext>
            </a:extLst>
          </p:cNvPr>
          <p:cNvGrpSpPr/>
          <p:nvPr/>
        </p:nvGrpSpPr>
        <p:grpSpPr>
          <a:xfrm>
            <a:off x="2007044" y="800855"/>
            <a:ext cx="925110" cy="276999"/>
            <a:chOff x="1892473" y="853825"/>
            <a:chExt cx="925110" cy="276999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AE397806-F84F-40A5-8BE5-73A26DB79A40}"/>
                </a:ext>
              </a:extLst>
            </p:cNvPr>
            <p:cNvSpPr/>
            <p:nvPr/>
          </p:nvSpPr>
          <p:spPr>
            <a:xfrm>
              <a:off x="1974082" y="853825"/>
              <a:ext cx="84350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200" b="1" dirty="0">
                  <a:latin typeface="Open Sans"/>
                  <a:ea typeface="Calibri" panose="020F0502020204030204" pitchFamily="34" charset="0"/>
                  <a:cs typeface="Arial" panose="020B0604020202020204" pitchFamily="34" charset="0"/>
                </a:rPr>
                <a:t>Problem </a:t>
              </a:r>
              <a:endParaRPr lang="en-GB" sz="1200" dirty="0">
                <a:latin typeface="Open Sans"/>
                <a:cs typeface="Arial" panose="020B0604020202020204" pitchFamily="34" charset="0"/>
              </a:endParaRPr>
            </a:p>
          </p:txBody>
        </p:sp>
        <p:sp>
          <p:nvSpPr>
            <p:cNvPr id="69" name="Arrow: Chevron 68">
              <a:extLst>
                <a:ext uri="{FF2B5EF4-FFF2-40B4-BE49-F238E27FC236}">
                  <a16:creationId xmlns:a16="http://schemas.microsoft.com/office/drawing/2014/main" id="{6A60D802-ACD4-4BF8-B087-F187FDAC15B6}"/>
                </a:ext>
              </a:extLst>
            </p:cNvPr>
            <p:cNvSpPr/>
            <p:nvPr/>
          </p:nvSpPr>
          <p:spPr>
            <a:xfrm>
              <a:off x="1892473" y="927237"/>
              <a:ext cx="116208" cy="130175"/>
            </a:xfrm>
            <a:prstGeom prst="chevron">
              <a:avLst/>
            </a:prstGeom>
            <a:solidFill>
              <a:srgbClr val="024BB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  <a:latin typeface="Open Sans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D7B0EA75-1EA8-CC4A-B952-67A88E1DE2B6}"/>
              </a:ext>
            </a:extLst>
          </p:cNvPr>
          <p:cNvGrpSpPr/>
          <p:nvPr/>
        </p:nvGrpSpPr>
        <p:grpSpPr>
          <a:xfrm>
            <a:off x="2001010" y="1633407"/>
            <a:ext cx="947248" cy="276999"/>
            <a:chOff x="1897787" y="2482470"/>
            <a:chExt cx="947248" cy="276999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D33CC599-19C6-4EBF-830C-436F013DA9AB}"/>
                </a:ext>
              </a:extLst>
            </p:cNvPr>
            <p:cNvSpPr/>
            <p:nvPr/>
          </p:nvSpPr>
          <p:spPr>
            <a:xfrm>
              <a:off x="1998328" y="2482470"/>
              <a:ext cx="84670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200" b="1" dirty="0">
                  <a:latin typeface="Open Sans"/>
                  <a:cs typeface="Arial" panose="020B0604020202020204" pitchFamily="34" charset="0"/>
                </a:rPr>
                <a:t>Solution</a:t>
              </a:r>
              <a:r>
                <a:rPr lang="en-GB" sz="1200" b="1" dirty="0">
                  <a:latin typeface="Open Sans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endParaRPr lang="en-GB" sz="1200" dirty="0">
                <a:latin typeface="Open Sans"/>
                <a:cs typeface="Arial" panose="020B0604020202020204" pitchFamily="34" charset="0"/>
              </a:endParaRPr>
            </a:p>
          </p:txBody>
        </p:sp>
        <p:sp>
          <p:nvSpPr>
            <p:cNvPr id="81" name="Arrow: Chevron 80">
              <a:extLst>
                <a:ext uri="{FF2B5EF4-FFF2-40B4-BE49-F238E27FC236}">
                  <a16:creationId xmlns:a16="http://schemas.microsoft.com/office/drawing/2014/main" id="{C06BCB29-4436-4BF0-9208-B1F7ECBA30E4}"/>
                </a:ext>
              </a:extLst>
            </p:cNvPr>
            <p:cNvSpPr/>
            <p:nvPr/>
          </p:nvSpPr>
          <p:spPr>
            <a:xfrm>
              <a:off x="1897787" y="2555882"/>
              <a:ext cx="116208" cy="130175"/>
            </a:xfrm>
            <a:prstGeom prst="chevron">
              <a:avLst/>
            </a:prstGeom>
            <a:solidFill>
              <a:srgbClr val="024BB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  <a:latin typeface="Open Sans"/>
                <a:cs typeface="Arial" panose="020B0604020202020204" pitchFamily="34" charset="0"/>
              </a:endParaRPr>
            </a:p>
          </p:txBody>
        </p:sp>
      </p:grpSp>
      <p:sp>
        <p:nvSpPr>
          <p:cNvPr id="89" name="Rectangle 88">
            <a:extLst>
              <a:ext uri="{FF2B5EF4-FFF2-40B4-BE49-F238E27FC236}">
                <a16:creationId xmlns:a16="http://schemas.microsoft.com/office/drawing/2014/main" id="{9D6C8BF9-B3EF-4ED9-BF85-22049CAEC59A}"/>
              </a:ext>
            </a:extLst>
          </p:cNvPr>
          <p:cNvSpPr/>
          <p:nvPr/>
        </p:nvSpPr>
        <p:spPr>
          <a:xfrm>
            <a:off x="1689904" y="3898885"/>
            <a:ext cx="513555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en-GB" sz="1000" b="1" dirty="0">
                <a:latin typeface="Open Sans"/>
              </a:rPr>
              <a:t>Typical buyers &amp; users </a:t>
            </a:r>
            <a:r>
              <a:rPr lang="en-GB" sz="1000" dirty="0">
                <a:latin typeface="Open Sans"/>
              </a:rPr>
              <a:t>: 4 products to replace any kind of plastic for  different Customer Cases : Chemical Industry and Consumer brands mainly  </a:t>
            </a:r>
          </a:p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en-GB" sz="1000" b="1" dirty="0">
                <a:latin typeface="Open Sans"/>
              </a:rPr>
              <a:t>Market : 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A9CA6A94-8239-3247-9CE8-CC7E0EE5AFCF}"/>
              </a:ext>
            </a:extLst>
          </p:cNvPr>
          <p:cNvGrpSpPr/>
          <p:nvPr/>
        </p:nvGrpSpPr>
        <p:grpSpPr>
          <a:xfrm>
            <a:off x="2010830" y="3721748"/>
            <a:ext cx="1553487" cy="276999"/>
            <a:chOff x="1897318" y="3866431"/>
            <a:chExt cx="1553487" cy="276999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9AC58C24-6901-4063-905F-1CC6B90CEDB4}"/>
                </a:ext>
              </a:extLst>
            </p:cNvPr>
            <p:cNvSpPr/>
            <p:nvPr/>
          </p:nvSpPr>
          <p:spPr>
            <a:xfrm>
              <a:off x="1978927" y="3866431"/>
              <a:ext cx="147187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200" b="1" dirty="0">
                  <a:latin typeface="Open Sans"/>
                  <a:ea typeface="Calibri" panose="020F0502020204030204" pitchFamily="34" charset="0"/>
                  <a:cs typeface="Arial" panose="020B0604020202020204" pitchFamily="34" charset="0"/>
                </a:rPr>
                <a:t>Users &amp; Markets  </a:t>
              </a:r>
              <a:endParaRPr lang="en-GB" sz="1200" dirty="0">
                <a:latin typeface="Open Sans"/>
                <a:cs typeface="Arial" panose="020B0604020202020204" pitchFamily="34" charset="0"/>
              </a:endParaRPr>
            </a:p>
          </p:txBody>
        </p:sp>
        <p:sp>
          <p:nvSpPr>
            <p:cNvPr id="93" name="Arrow: Chevron 92">
              <a:extLst>
                <a:ext uri="{FF2B5EF4-FFF2-40B4-BE49-F238E27FC236}">
                  <a16:creationId xmlns:a16="http://schemas.microsoft.com/office/drawing/2014/main" id="{8CFF49A3-6617-444C-806D-79285A557331}"/>
                </a:ext>
              </a:extLst>
            </p:cNvPr>
            <p:cNvSpPr/>
            <p:nvPr/>
          </p:nvSpPr>
          <p:spPr>
            <a:xfrm>
              <a:off x="1897318" y="3939843"/>
              <a:ext cx="116208" cy="130175"/>
            </a:xfrm>
            <a:prstGeom prst="chevron">
              <a:avLst/>
            </a:prstGeom>
            <a:solidFill>
              <a:srgbClr val="024BB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  <a:latin typeface="Open Sans"/>
                <a:cs typeface="Arial" panose="020B0604020202020204" pitchFamily="34" charset="0"/>
              </a:endParaRPr>
            </a:p>
          </p:txBody>
        </p:sp>
      </p:grpSp>
      <p:sp>
        <p:nvSpPr>
          <p:cNvPr id="101" name="Rectangle 100">
            <a:extLst>
              <a:ext uri="{FF2B5EF4-FFF2-40B4-BE49-F238E27FC236}">
                <a16:creationId xmlns:a16="http://schemas.microsoft.com/office/drawing/2014/main" id="{BC491762-95FC-406A-8866-06DD858AFFB0}"/>
              </a:ext>
            </a:extLst>
          </p:cNvPr>
          <p:cNvSpPr/>
          <p:nvPr/>
        </p:nvSpPr>
        <p:spPr>
          <a:xfrm>
            <a:off x="2148298" y="5440776"/>
            <a:ext cx="459025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GB" sz="1100" i="1" dirty="0">
                <a:latin typeface="Open Sans"/>
              </a:rPr>
              <a:t>Insert competitive advantage 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1C002EB9-2C51-6E41-B2DA-744FB21187E8}"/>
              </a:ext>
            </a:extLst>
          </p:cNvPr>
          <p:cNvGrpSpPr/>
          <p:nvPr/>
        </p:nvGrpSpPr>
        <p:grpSpPr>
          <a:xfrm>
            <a:off x="2010830" y="5148824"/>
            <a:ext cx="1967289" cy="276999"/>
            <a:chOff x="1897318" y="5148824"/>
            <a:chExt cx="1967289" cy="276999"/>
          </a:xfrm>
        </p:grpSpPr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EAFC65E7-6811-4A99-B9A9-2C944BD2468A}"/>
                </a:ext>
              </a:extLst>
            </p:cNvPr>
            <p:cNvSpPr/>
            <p:nvPr/>
          </p:nvSpPr>
          <p:spPr>
            <a:xfrm>
              <a:off x="1976846" y="5148824"/>
              <a:ext cx="188776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200" b="1" dirty="0">
                  <a:latin typeface="Open Sans"/>
                  <a:ea typeface="Calibri" panose="020F0502020204030204" pitchFamily="34" charset="0"/>
                  <a:cs typeface="Arial" panose="020B0604020202020204" pitchFamily="34" charset="0"/>
                </a:rPr>
                <a:t>Competitive Advantage</a:t>
              </a:r>
              <a:endParaRPr lang="en-GB" sz="1200" dirty="0">
                <a:latin typeface="Open Sans"/>
                <a:cs typeface="Arial" panose="020B0604020202020204" pitchFamily="34" charset="0"/>
              </a:endParaRPr>
            </a:p>
          </p:txBody>
        </p:sp>
        <p:sp>
          <p:nvSpPr>
            <p:cNvPr id="105" name="Arrow: Chevron 104">
              <a:extLst>
                <a:ext uri="{FF2B5EF4-FFF2-40B4-BE49-F238E27FC236}">
                  <a16:creationId xmlns:a16="http://schemas.microsoft.com/office/drawing/2014/main" id="{9B33BA51-35C6-417C-AC45-C6BB7D1E1ADC}"/>
                </a:ext>
              </a:extLst>
            </p:cNvPr>
            <p:cNvSpPr/>
            <p:nvPr/>
          </p:nvSpPr>
          <p:spPr>
            <a:xfrm>
              <a:off x="1897318" y="5222236"/>
              <a:ext cx="116208" cy="130175"/>
            </a:xfrm>
            <a:prstGeom prst="chevron">
              <a:avLst/>
            </a:prstGeom>
            <a:solidFill>
              <a:srgbClr val="024BB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  <a:latin typeface="Open Sans"/>
                <a:cs typeface="Arial" panose="020B0604020202020204" pitchFamily="34" charset="0"/>
              </a:endParaRPr>
            </a:p>
          </p:txBody>
        </p:sp>
      </p:grpSp>
      <p:sp>
        <p:nvSpPr>
          <p:cNvPr id="109" name="Rectangle 108">
            <a:extLst>
              <a:ext uri="{FF2B5EF4-FFF2-40B4-BE49-F238E27FC236}">
                <a16:creationId xmlns:a16="http://schemas.microsoft.com/office/drawing/2014/main" id="{7515A406-9776-495F-B6B8-E9C31A73563C}"/>
              </a:ext>
            </a:extLst>
          </p:cNvPr>
          <p:cNvSpPr/>
          <p:nvPr/>
        </p:nvSpPr>
        <p:spPr>
          <a:xfrm>
            <a:off x="119452" y="8266436"/>
            <a:ext cx="168354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GB" sz="1100" b="1" dirty="0">
                <a:latin typeface="Open Sans"/>
                <a:cs typeface="Arial" panose="020B0604020202020204" pitchFamily="34" charset="0"/>
              </a:rPr>
              <a:t>Contact: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GB" sz="1100" i="1" dirty="0">
                <a:latin typeface="Open Sans"/>
                <a:cs typeface="Arial" panose="020B0604020202020204" pitchFamily="34" charset="0"/>
              </a:rPr>
              <a:t>Company email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170723FB-B7C1-40F2-A868-05E8860968DD}"/>
              </a:ext>
            </a:extLst>
          </p:cNvPr>
          <p:cNvSpPr/>
          <p:nvPr/>
        </p:nvSpPr>
        <p:spPr>
          <a:xfrm>
            <a:off x="-26836" y="4799413"/>
            <a:ext cx="1976122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GB" sz="1100" b="1" dirty="0">
                <a:latin typeface="Open Sans"/>
                <a:ea typeface="Calibri" panose="020F0502020204030204" pitchFamily="34" charset="0"/>
                <a:cs typeface="Arial" panose="020B0604020202020204" pitchFamily="34" charset="0"/>
              </a:rPr>
              <a:t>Target customer: 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GB" sz="1100" i="1" dirty="0">
                <a:latin typeface="Open Sans"/>
                <a:ea typeface="Calibri" panose="020F0502020204030204" pitchFamily="34" charset="0"/>
                <a:cs typeface="Arial" panose="020B0604020202020204" pitchFamily="34" charset="0"/>
              </a:rPr>
              <a:t>Insert Customer target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9C9CF431-D00D-4E25-8110-622E53DC91A1}"/>
              </a:ext>
            </a:extLst>
          </p:cNvPr>
          <p:cNvSpPr/>
          <p:nvPr/>
        </p:nvSpPr>
        <p:spPr>
          <a:xfrm>
            <a:off x="2198961" y="8355107"/>
            <a:ext cx="451802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sz="1100" i="1" dirty="0">
                <a:latin typeface="Open Sans"/>
                <a:cs typeface="Arial" panose="020B0604020202020204" pitchFamily="34" charset="0"/>
              </a:rPr>
              <a:t>Number of customer </a:t>
            </a:r>
            <a:endParaRPr lang="en-GB" sz="1100" b="1" i="1" dirty="0">
              <a:latin typeface="Open Sans"/>
              <a:cs typeface="Arial" panose="020B0604020202020204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GB" sz="1100" i="1" dirty="0">
                <a:latin typeface="Open Sans"/>
                <a:cs typeface="Arial" panose="020B0604020202020204" pitchFamily="34" charset="0"/>
              </a:rPr>
              <a:t>Revenues Model</a:t>
            </a:r>
            <a:endParaRPr lang="en-GB" sz="1100" b="1" i="1" dirty="0">
              <a:latin typeface="Open Sans"/>
              <a:cs typeface="Arial" panose="020B0604020202020204" pitchFamily="34" charset="0"/>
            </a:endParaRP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78512102-46ED-E141-BF55-B69C03E121CC}"/>
              </a:ext>
            </a:extLst>
          </p:cNvPr>
          <p:cNvGrpSpPr/>
          <p:nvPr/>
        </p:nvGrpSpPr>
        <p:grpSpPr>
          <a:xfrm>
            <a:off x="2012755" y="8067182"/>
            <a:ext cx="1056893" cy="276999"/>
            <a:chOff x="1899243" y="8067182"/>
            <a:chExt cx="1056893" cy="276999"/>
          </a:xfrm>
        </p:grpSpPr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B945D776-4DB4-47FC-A16B-73A349B7C98A}"/>
                </a:ext>
              </a:extLst>
            </p:cNvPr>
            <p:cNvSpPr/>
            <p:nvPr/>
          </p:nvSpPr>
          <p:spPr>
            <a:xfrm>
              <a:off x="2026073" y="8067182"/>
              <a:ext cx="93006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1200" b="1">
                  <a:latin typeface="Open Sans"/>
                  <a:ea typeface="Calibri" panose="020F0502020204030204" pitchFamily="34" charset="0"/>
                  <a:cs typeface="Arial" panose="020B0604020202020204" pitchFamily="34" charset="0"/>
                </a:rPr>
                <a:t>Financials </a:t>
              </a:r>
              <a:endParaRPr lang="en-GB" sz="1200">
                <a:latin typeface="Open Sans"/>
                <a:cs typeface="Arial" panose="020B0604020202020204" pitchFamily="34" charset="0"/>
              </a:endParaRPr>
            </a:p>
          </p:txBody>
        </p:sp>
        <p:sp>
          <p:nvSpPr>
            <p:cNvPr id="117" name="Arrow: Chevron 116">
              <a:extLst>
                <a:ext uri="{FF2B5EF4-FFF2-40B4-BE49-F238E27FC236}">
                  <a16:creationId xmlns:a16="http://schemas.microsoft.com/office/drawing/2014/main" id="{DA4019B2-DF0D-4882-AA88-EE123EB3F73B}"/>
                </a:ext>
              </a:extLst>
            </p:cNvPr>
            <p:cNvSpPr/>
            <p:nvPr/>
          </p:nvSpPr>
          <p:spPr>
            <a:xfrm>
              <a:off x="1899243" y="8140594"/>
              <a:ext cx="116208" cy="130175"/>
            </a:xfrm>
            <a:prstGeom prst="chevron">
              <a:avLst/>
            </a:prstGeom>
            <a:solidFill>
              <a:srgbClr val="024BB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100">
                <a:solidFill>
                  <a:schemeClr val="tx1"/>
                </a:solidFill>
                <a:latin typeface="Open Sans"/>
                <a:cs typeface="Arial" panose="020B0604020202020204" pitchFamily="34" charset="0"/>
              </a:endParaRPr>
            </a:p>
          </p:txBody>
        </p:sp>
      </p:grpSp>
      <p:sp>
        <p:nvSpPr>
          <p:cNvPr id="121" name="Rectangle 120">
            <a:extLst>
              <a:ext uri="{FF2B5EF4-FFF2-40B4-BE49-F238E27FC236}">
                <a16:creationId xmlns:a16="http://schemas.microsoft.com/office/drawing/2014/main" id="{D38B3984-359D-4EAA-9985-8ED433ED83BC}"/>
              </a:ext>
            </a:extLst>
          </p:cNvPr>
          <p:cNvSpPr/>
          <p:nvPr/>
        </p:nvSpPr>
        <p:spPr>
          <a:xfrm>
            <a:off x="119452" y="7280039"/>
            <a:ext cx="168354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GB" sz="1100" b="1" dirty="0">
                <a:latin typeface="Open Sans"/>
                <a:cs typeface="Arial" panose="020B0604020202020204" pitchFamily="34" charset="0"/>
              </a:rPr>
              <a:t>Market size:</a:t>
            </a:r>
          </a:p>
          <a:p>
            <a:pPr algn="ctr">
              <a:spcBef>
                <a:spcPts val="300"/>
              </a:spcBef>
              <a:spcAft>
                <a:spcPts val="300"/>
              </a:spcAft>
            </a:pPr>
            <a:r>
              <a:rPr lang="en-GB" sz="1100" i="1" dirty="0">
                <a:latin typeface="Open Sans"/>
                <a:cs typeface="Arial" panose="020B0604020202020204" pitchFamily="34" charset="0"/>
              </a:rPr>
              <a:t>Insert 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C314D3-3266-4EF7-8E9D-73A63B875318}"/>
              </a:ext>
            </a:extLst>
          </p:cNvPr>
          <p:cNvSpPr/>
          <p:nvPr/>
        </p:nvSpPr>
        <p:spPr>
          <a:xfrm>
            <a:off x="1689904" y="288410"/>
            <a:ext cx="5168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200"/>
              </a:spcAft>
            </a:pPr>
            <a:r>
              <a:rPr lang="en-US" sz="1200" b="1" i="1" dirty="0"/>
              <a:t>Polymer architects, rethinking,  redesigning &amp; disrupting this old fossil plastics industry by reaching new balances in functionality, ecology and cost.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DB82D8A-D416-40FC-B000-10B7158C58EB}"/>
              </a:ext>
            </a:extLst>
          </p:cNvPr>
          <p:cNvSpPr/>
          <p:nvPr/>
        </p:nvSpPr>
        <p:spPr>
          <a:xfrm>
            <a:off x="32538" y="2826619"/>
            <a:ext cx="185737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300"/>
              </a:spcBef>
              <a:spcAft>
                <a:spcPts val="300"/>
              </a:spcAft>
            </a:pPr>
            <a:r>
              <a:rPr lang="en-GB" sz="1100" b="1" dirty="0">
                <a:solidFill>
                  <a:srgbClr val="000000"/>
                </a:solidFill>
                <a:latin typeface="Open Sans"/>
                <a:ea typeface="Roboto"/>
                <a:cs typeface="Arial" panose="020B0604020202020204" pitchFamily="34" charset="0"/>
              </a:rPr>
              <a:t>HQ: </a:t>
            </a:r>
          </a:p>
          <a:p>
            <a:pPr lvl="0" algn="ctr">
              <a:spcBef>
                <a:spcPts val="300"/>
              </a:spcBef>
              <a:spcAft>
                <a:spcPts val="300"/>
              </a:spcAft>
            </a:pPr>
            <a:r>
              <a:rPr lang="en-GB" sz="1100" i="1" dirty="0">
                <a:solidFill>
                  <a:srgbClr val="000000"/>
                </a:solidFill>
                <a:latin typeface="Open Sans"/>
                <a:ea typeface="Roboto"/>
                <a:cs typeface="Arial" panose="020B0604020202020204" pitchFamily="34" charset="0"/>
              </a:rPr>
              <a:t>Insert Location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FE17AC4-CE26-4789-BEF1-8CC26E2A8A65}"/>
              </a:ext>
            </a:extLst>
          </p:cNvPr>
          <p:cNvSpPr/>
          <p:nvPr/>
        </p:nvSpPr>
        <p:spPr>
          <a:xfrm>
            <a:off x="32538" y="3813016"/>
            <a:ext cx="1857375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300"/>
              </a:spcBef>
              <a:spcAft>
                <a:spcPts val="300"/>
              </a:spcAft>
            </a:pPr>
            <a:r>
              <a:rPr lang="en-GB" sz="1100" b="1" dirty="0">
                <a:solidFill>
                  <a:srgbClr val="000000"/>
                </a:solidFill>
                <a:latin typeface="Open Sans"/>
                <a:ea typeface="Roboto"/>
                <a:cs typeface="Arial" panose="020B0604020202020204" pitchFamily="34" charset="0"/>
              </a:rPr>
              <a:t>Size: </a:t>
            </a:r>
          </a:p>
          <a:p>
            <a:pPr lvl="0" algn="ctr">
              <a:spcBef>
                <a:spcPts val="300"/>
              </a:spcBef>
              <a:spcAft>
                <a:spcPts val="300"/>
              </a:spcAft>
            </a:pPr>
            <a:r>
              <a:rPr lang="en-GB" sz="1100" i="1" dirty="0">
                <a:solidFill>
                  <a:srgbClr val="000000"/>
                </a:solidFill>
                <a:latin typeface="Open Sans"/>
                <a:ea typeface="Roboto"/>
                <a:cs typeface="Arial" panose="020B0604020202020204" pitchFamily="34" charset="0"/>
              </a:rPr>
              <a:t>Number of employee </a:t>
            </a:r>
            <a:endParaRPr lang="en-GB" sz="1100" i="1" dirty="0">
              <a:latin typeface="Open Sans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F3D31A-8A1A-47C0-9842-C19E938B77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9286" y="6400265"/>
            <a:ext cx="912223" cy="684167"/>
          </a:xfrm>
          <a:prstGeom prst="rect">
            <a:avLst/>
          </a:prstGeom>
        </p:spPr>
      </p:pic>
      <p:pic>
        <p:nvPicPr>
          <p:cNvPr id="52" name="Picture 51">
            <a:extLst>
              <a:ext uri="{FF2B5EF4-FFF2-40B4-BE49-F238E27FC236}">
                <a16:creationId xmlns:a16="http://schemas.microsoft.com/office/drawing/2014/main" id="{1CBC0729-99B6-48C9-9A2D-A237136458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5350" y="7244484"/>
            <a:ext cx="912223" cy="68416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E8D933C-9C22-44E3-80D2-569835E9E1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6177" y="2165000"/>
            <a:ext cx="4935549" cy="1556748"/>
          </a:xfrm>
          <a:prstGeom prst="rect">
            <a:avLst/>
          </a:prstGeom>
        </p:spPr>
      </p:pic>
      <p:grpSp>
        <p:nvGrpSpPr>
          <p:cNvPr id="82" name="object 4">
            <a:extLst>
              <a:ext uri="{FF2B5EF4-FFF2-40B4-BE49-F238E27FC236}">
                <a16:creationId xmlns:a16="http://schemas.microsoft.com/office/drawing/2014/main" id="{BD15FC78-0F1B-4746-92BC-370EC197FC19}"/>
              </a:ext>
            </a:extLst>
          </p:cNvPr>
          <p:cNvGrpSpPr/>
          <p:nvPr/>
        </p:nvGrpSpPr>
        <p:grpSpPr>
          <a:xfrm>
            <a:off x="638895" y="-6746"/>
            <a:ext cx="621511" cy="694481"/>
            <a:chOff x="8432800" y="0"/>
            <a:chExt cx="1270000" cy="1196975"/>
          </a:xfrm>
        </p:grpSpPr>
        <p:sp>
          <p:nvSpPr>
            <p:cNvPr id="83" name="object 5">
              <a:extLst>
                <a:ext uri="{FF2B5EF4-FFF2-40B4-BE49-F238E27FC236}">
                  <a16:creationId xmlns:a16="http://schemas.microsoft.com/office/drawing/2014/main" id="{9A843EA8-15F3-42C8-AAE1-9C0242DB5D69}"/>
                </a:ext>
              </a:extLst>
            </p:cNvPr>
            <p:cNvSpPr/>
            <p:nvPr/>
          </p:nvSpPr>
          <p:spPr>
            <a:xfrm>
              <a:off x="8432800" y="0"/>
              <a:ext cx="1270000" cy="1196975"/>
            </a:xfrm>
            <a:custGeom>
              <a:avLst/>
              <a:gdLst/>
              <a:ahLst/>
              <a:cxnLst/>
              <a:rect l="l" t="t" r="r" b="b"/>
              <a:pathLst>
                <a:path w="1270000" h="1196975">
                  <a:moveTo>
                    <a:pt x="1270000" y="0"/>
                  </a:moveTo>
                  <a:lnTo>
                    <a:pt x="0" y="0"/>
                  </a:lnTo>
                  <a:lnTo>
                    <a:pt x="0" y="993597"/>
                  </a:lnTo>
                  <a:lnTo>
                    <a:pt x="5366" y="1040190"/>
                  </a:lnTo>
                  <a:lnTo>
                    <a:pt x="20652" y="1082961"/>
                  </a:lnTo>
                  <a:lnTo>
                    <a:pt x="44638" y="1120690"/>
                  </a:lnTo>
                  <a:lnTo>
                    <a:pt x="76106" y="1152158"/>
                  </a:lnTo>
                  <a:lnTo>
                    <a:pt x="113835" y="1176144"/>
                  </a:lnTo>
                  <a:lnTo>
                    <a:pt x="156606" y="1191430"/>
                  </a:lnTo>
                  <a:lnTo>
                    <a:pt x="203200" y="1196797"/>
                  </a:lnTo>
                  <a:lnTo>
                    <a:pt x="1066800" y="1196797"/>
                  </a:lnTo>
                  <a:lnTo>
                    <a:pt x="1113393" y="1191430"/>
                  </a:lnTo>
                  <a:lnTo>
                    <a:pt x="1156164" y="1176144"/>
                  </a:lnTo>
                  <a:lnTo>
                    <a:pt x="1193893" y="1152158"/>
                  </a:lnTo>
                  <a:lnTo>
                    <a:pt x="1225361" y="1120690"/>
                  </a:lnTo>
                  <a:lnTo>
                    <a:pt x="1249347" y="1082961"/>
                  </a:lnTo>
                  <a:lnTo>
                    <a:pt x="1264633" y="1040190"/>
                  </a:lnTo>
                  <a:lnTo>
                    <a:pt x="1270000" y="993597"/>
                  </a:lnTo>
                  <a:lnTo>
                    <a:pt x="1270000" y="0"/>
                  </a:lnTo>
                  <a:close/>
                </a:path>
              </a:pathLst>
            </a:custGeom>
            <a:solidFill>
              <a:srgbClr val="61993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6">
              <a:extLst>
                <a:ext uri="{FF2B5EF4-FFF2-40B4-BE49-F238E27FC236}">
                  <a16:creationId xmlns:a16="http://schemas.microsoft.com/office/drawing/2014/main" id="{A4D13AA4-94BB-416E-AD73-FB0CD55531AA}"/>
                </a:ext>
              </a:extLst>
            </p:cNvPr>
            <p:cNvSpPr/>
            <p:nvPr/>
          </p:nvSpPr>
          <p:spPr>
            <a:xfrm>
              <a:off x="8580209" y="251827"/>
              <a:ext cx="767080" cy="731520"/>
            </a:xfrm>
            <a:custGeom>
              <a:avLst/>
              <a:gdLst/>
              <a:ahLst/>
              <a:cxnLst/>
              <a:rect l="l" t="t" r="r" b="b"/>
              <a:pathLst>
                <a:path w="767079" h="731519">
                  <a:moveTo>
                    <a:pt x="96418" y="694194"/>
                  </a:moveTo>
                  <a:lnTo>
                    <a:pt x="94691" y="683552"/>
                  </a:lnTo>
                  <a:lnTo>
                    <a:pt x="92532" y="679424"/>
                  </a:lnTo>
                  <a:lnTo>
                    <a:pt x="90017" y="674611"/>
                  </a:lnTo>
                  <a:lnTo>
                    <a:pt x="83070" y="667854"/>
                  </a:lnTo>
                  <a:lnTo>
                    <a:pt x="74599" y="663778"/>
                  </a:lnTo>
                  <a:lnTo>
                    <a:pt x="80568" y="660603"/>
                  </a:lnTo>
                  <a:lnTo>
                    <a:pt x="85674" y="655701"/>
                  </a:lnTo>
                  <a:lnTo>
                    <a:pt x="85763" y="655535"/>
                  </a:lnTo>
                  <a:lnTo>
                    <a:pt x="89230" y="649135"/>
                  </a:lnTo>
                  <a:lnTo>
                    <a:pt x="90576" y="640918"/>
                  </a:lnTo>
                  <a:lnTo>
                    <a:pt x="89103" y="633183"/>
                  </a:lnTo>
                  <a:lnTo>
                    <a:pt x="87706" y="625805"/>
                  </a:lnTo>
                  <a:lnTo>
                    <a:pt x="78714" y="615315"/>
                  </a:lnTo>
                  <a:lnTo>
                    <a:pt x="63017" y="609206"/>
                  </a:lnTo>
                  <a:lnTo>
                    <a:pt x="62052" y="609130"/>
                  </a:lnTo>
                  <a:lnTo>
                    <a:pt x="62052" y="684745"/>
                  </a:lnTo>
                  <a:lnTo>
                    <a:pt x="62052" y="699173"/>
                  </a:lnTo>
                  <a:lnTo>
                    <a:pt x="58610" y="704684"/>
                  </a:lnTo>
                  <a:lnTo>
                    <a:pt x="42113" y="704684"/>
                  </a:lnTo>
                  <a:lnTo>
                    <a:pt x="35407" y="704507"/>
                  </a:lnTo>
                  <a:lnTo>
                    <a:pt x="33350" y="704329"/>
                  </a:lnTo>
                  <a:lnTo>
                    <a:pt x="33350" y="679424"/>
                  </a:lnTo>
                  <a:lnTo>
                    <a:pt x="56896" y="679424"/>
                  </a:lnTo>
                  <a:lnTo>
                    <a:pt x="62052" y="684745"/>
                  </a:lnTo>
                  <a:lnTo>
                    <a:pt x="62052" y="609130"/>
                  </a:lnTo>
                  <a:lnTo>
                    <a:pt x="56553" y="608660"/>
                  </a:lnTo>
                  <a:lnTo>
                    <a:pt x="56553" y="637133"/>
                  </a:lnTo>
                  <a:lnTo>
                    <a:pt x="56553" y="651573"/>
                  </a:lnTo>
                  <a:lnTo>
                    <a:pt x="51396" y="655535"/>
                  </a:lnTo>
                  <a:lnTo>
                    <a:pt x="33350" y="655535"/>
                  </a:lnTo>
                  <a:lnTo>
                    <a:pt x="33350" y="633526"/>
                  </a:lnTo>
                  <a:lnTo>
                    <a:pt x="35064" y="633349"/>
                  </a:lnTo>
                  <a:lnTo>
                    <a:pt x="37642" y="633183"/>
                  </a:lnTo>
                  <a:lnTo>
                    <a:pt x="52768" y="633183"/>
                  </a:lnTo>
                  <a:lnTo>
                    <a:pt x="56553" y="637133"/>
                  </a:lnTo>
                  <a:lnTo>
                    <a:pt x="56553" y="608660"/>
                  </a:lnTo>
                  <a:lnTo>
                    <a:pt x="40043" y="607225"/>
                  </a:lnTo>
                  <a:lnTo>
                    <a:pt x="30010" y="607517"/>
                  </a:lnTo>
                  <a:lnTo>
                    <a:pt x="17691" y="608215"/>
                  </a:lnTo>
                  <a:lnTo>
                    <a:pt x="6540" y="609117"/>
                  </a:lnTo>
                  <a:lnTo>
                    <a:pt x="0" y="609981"/>
                  </a:lnTo>
                  <a:lnTo>
                    <a:pt x="0" y="728573"/>
                  </a:lnTo>
                  <a:lnTo>
                    <a:pt x="7493" y="729335"/>
                  </a:lnTo>
                  <a:lnTo>
                    <a:pt x="16586" y="729996"/>
                  </a:lnTo>
                  <a:lnTo>
                    <a:pt x="27216" y="730465"/>
                  </a:lnTo>
                  <a:lnTo>
                    <a:pt x="39370" y="730631"/>
                  </a:lnTo>
                  <a:lnTo>
                    <a:pt x="66903" y="728040"/>
                  </a:lnTo>
                  <a:lnTo>
                    <a:pt x="84442" y="720661"/>
                  </a:lnTo>
                  <a:lnTo>
                    <a:pt x="93713" y="709168"/>
                  </a:lnTo>
                  <a:lnTo>
                    <a:pt x="94513" y="704684"/>
                  </a:lnTo>
                  <a:lnTo>
                    <a:pt x="96418" y="694194"/>
                  </a:lnTo>
                  <a:close/>
                </a:path>
                <a:path w="767079" h="731519">
                  <a:moveTo>
                    <a:pt x="200926" y="677697"/>
                  </a:moveTo>
                  <a:lnTo>
                    <a:pt x="188048" y="677697"/>
                  </a:lnTo>
                  <a:lnTo>
                    <a:pt x="188048" y="644347"/>
                  </a:lnTo>
                  <a:lnTo>
                    <a:pt x="188048" y="608939"/>
                  </a:lnTo>
                  <a:lnTo>
                    <a:pt x="154711" y="608939"/>
                  </a:lnTo>
                  <a:lnTo>
                    <a:pt x="154711" y="644347"/>
                  </a:lnTo>
                  <a:lnTo>
                    <a:pt x="154711" y="677697"/>
                  </a:lnTo>
                  <a:lnTo>
                    <a:pt x="134429" y="677697"/>
                  </a:lnTo>
                  <a:lnTo>
                    <a:pt x="138125" y="670229"/>
                  </a:lnTo>
                  <a:lnTo>
                    <a:pt x="143649" y="660641"/>
                  </a:lnTo>
                  <a:lnTo>
                    <a:pt x="149644" y="651256"/>
                  </a:lnTo>
                  <a:lnTo>
                    <a:pt x="154711" y="644347"/>
                  </a:lnTo>
                  <a:lnTo>
                    <a:pt x="154711" y="608939"/>
                  </a:lnTo>
                  <a:lnTo>
                    <a:pt x="152641" y="608939"/>
                  </a:lnTo>
                  <a:lnTo>
                    <a:pt x="141109" y="624001"/>
                  </a:lnTo>
                  <a:lnTo>
                    <a:pt x="116954" y="660019"/>
                  </a:lnTo>
                  <a:lnTo>
                    <a:pt x="104686" y="684568"/>
                  </a:lnTo>
                  <a:lnTo>
                    <a:pt x="104686" y="703643"/>
                  </a:lnTo>
                  <a:lnTo>
                    <a:pt x="154711" y="703643"/>
                  </a:lnTo>
                  <a:lnTo>
                    <a:pt x="154711" y="728916"/>
                  </a:lnTo>
                  <a:lnTo>
                    <a:pt x="188048" y="728916"/>
                  </a:lnTo>
                  <a:lnTo>
                    <a:pt x="188048" y="703643"/>
                  </a:lnTo>
                  <a:lnTo>
                    <a:pt x="200926" y="703643"/>
                  </a:lnTo>
                  <a:lnTo>
                    <a:pt x="200926" y="677697"/>
                  </a:lnTo>
                  <a:close/>
                </a:path>
                <a:path w="767079" h="731519">
                  <a:moveTo>
                    <a:pt x="308902" y="648487"/>
                  </a:moveTo>
                  <a:lnTo>
                    <a:pt x="278434" y="609485"/>
                  </a:lnTo>
                  <a:lnTo>
                    <a:pt x="274523" y="609104"/>
                  </a:lnTo>
                  <a:lnTo>
                    <a:pt x="274523" y="638860"/>
                  </a:lnTo>
                  <a:lnTo>
                    <a:pt x="274523" y="660514"/>
                  </a:lnTo>
                  <a:lnTo>
                    <a:pt x="269532" y="665848"/>
                  </a:lnTo>
                  <a:lnTo>
                    <a:pt x="253733" y="667740"/>
                  </a:lnTo>
                  <a:lnTo>
                    <a:pt x="250634" y="668261"/>
                  </a:lnTo>
                  <a:lnTo>
                    <a:pt x="248221" y="669290"/>
                  </a:lnTo>
                  <a:lnTo>
                    <a:pt x="248221" y="633196"/>
                  </a:lnTo>
                  <a:lnTo>
                    <a:pt x="250634" y="632853"/>
                  </a:lnTo>
                  <a:lnTo>
                    <a:pt x="252006" y="632688"/>
                  </a:lnTo>
                  <a:lnTo>
                    <a:pt x="268859" y="632688"/>
                  </a:lnTo>
                  <a:lnTo>
                    <a:pt x="274523" y="638860"/>
                  </a:lnTo>
                  <a:lnTo>
                    <a:pt x="274523" y="609104"/>
                  </a:lnTo>
                  <a:lnTo>
                    <a:pt x="255612" y="607237"/>
                  </a:lnTo>
                  <a:lnTo>
                    <a:pt x="246964" y="607364"/>
                  </a:lnTo>
                  <a:lnTo>
                    <a:pt x="236651" y="607783"/>
                  </a:lnTo>
                  <a:lnTo>
                    <a:pt x="225640" y="608622"/>
                  </a:lnTo>
                  <a:lnTo>
                    <a:pt x="214884" y="609993"/>
                  </a:lnTo>
                  <a:lnTo>
                    <a:pt x="214884" y="728916"/>
                  </a:lnTo>
                  <a:lnTo>
                    <a:pt x="248221" y="728916"/>
                  </a:lnTo>
                  <a:lnTo>
                    <a:pt x="248221" y="693864"/>
                  </a:lnTo>
                  <a:lnTo>
                    <a:pt x="250456" y="692480"/>
                  </a:lnTo>
                  <a:lnTo>
                    <a:pt x="260083" y="691451"/>
                  </a:lnTo>
                  <a:lnTo>
                    <a:pt x="280327" y="687362"/>
                  </a:lnTo>
                  <a:lnTo>
                    <a:pt x="295706" y="679513"/>
                  </a:lnTo>
                  <a:lnTo>
                    <a:pt x="303618" y="669290"/>
                  </a:lnTo>
                  <a:lnTo>
                    <a:pt x="305473" y="666902"/>
                  </a:lnTo>
                  <a:lnTo>
                    <a:pt x="308902" y="648487"/>
                  </a:lnTo>
                  <a:close/>
                </a:path>
                <a:path w="767079" h="731519">
                  <a:moveTo>
                    <a:pt x="400342" y="701662"/>
                  </a:moveTo>
                  <a:lnTo>
                    <a:pt x="359791" y="701662"/>
                  </a:lnTo>
                  <a:lnTo>
                    <a:pt x="359791" y="608952"/>
                  </a:lnTo>
                  <a:lnTo>
                    <a:pt x="326440" y="608952"/>
                  </a:lnTo>
                  <a:lnTo>
                    <a:pt x="326440" y="701662"/>
                  </a:lnTo>
                  <a:lnTo>
                    <a:pt x="326440" y="728332"/>
                  </a:lnTo>
                  <a:lnTo>
                    <a:pt x="400342" y="728332"/>
                  </a:lnTo>
                  <a:lnTo>
                    <a:pt x="400342" y="701662"/>
                  </a:lnTo>
                  <a:close/>
                </a:path>
                <a:path w="767079" h="731519">
                  <a:moveTo>
                    <a:pt x="518617" y="728916"/>
                  </a:moveTo>
                  <a:lnTo>
                    <a:pt x="503923" y="678053"/>
                  </a:lnTo>
                  <a:lnTo>
                    <a:pt x="491883" y="642302"/>
                  </a:lnTo>
                  <a:lnTo>
                    <a:pt x="488061" y="631329"/>
                  </a:lnTo>
                  <a:lnTo>
                    <a:pt x="479082" y="608952"/>
                  </a:lnTo>
                  <a:lnTo>
                    <a:pt x="471512" y="608952"/>
                  </a:lnTo>
                  <a:lnTo>
                    <a:pt x="471512" y="678053"/>
                  </a:lnTo>
                  <a:lnTo>
                    <a:pt x="451231" y="678053"/>
                  </a:lnTo>
                  <a:lnTo>
                    <a:pt x="453199" y="670001"/>
                  </a:lnTo>
                  <a:lnTo>
                    <a:pt x="456044" y="659790"/>
                  </a:lnTo>
                  <a:lnTo>
                    <a:pt x="459016" y="649782"/>
                  </a:lnTo>
                  <a:lnTo>
                    <a:pt x="461378" y="642302"/>
                  </a:lnTo>
                  <a:lnTo>
                    <a:pt x="463727" y="649782"/>
                  </a:lnTo>
                  <a:lnTo>
                    <a:pt x="466699" y="659790"/>
                  </a:lnTo>
                  <a:lnTo>
                    <a:pt x="469544" y="670001"/>
                  </a:lnTo>
                  <a:lnTo>
                    <a:pt x="471512" y="678053"/>
                  </a:lnTo>
                  <a:lnTo>
                    <a:pt x="471512" y="608952"/>
                  </a:lnTo>
                  <a:lnTo>
                    <a:pt x="443674" y="608952"/>
                  </a:lnTo>
                  <a:lnTo>
                    <a:pt x="434682" y="631329"/>
                  </a:lnTo>
                  <a:lnTo>
                    <a:pt x="423125" y="664438"/>
                  </a:lnTo>
                  <a:lnTo>
                    <a:pt x="411962" y="699795"/>
                  </a:lnTo>
                  <a:lnTo>
                    <a:pt x="404152" y="728916"/>
                  </a:lnTo>
                  <a:lnTo>
                    <a:pt x="438683" y="728916"/>
                  </a:lnTo>
                  <a:lnTo>
                    <a:pt x="439902" y="723087"/>
                  </a:lnTo>
                  <a:lnTo>
                    <a:pt x="441439" y="716940"/>
                  </a:lnTo>
                  <a:lnTo>
                    <a:pt x="443230" y="710463"/>
                  </a:lnTo>
                  <a:lnTo>
                    <a:pt x="445223" y="703656"/>
                  </a:lnTo>
                  <a:lnTo>
                    <a:pt x="477532" y="703656"/>
                  </a:lnTo>
                  <a:lnTo>
                    <a:pt x="479513" y="710463"/>
                  </a:lnTo>
                  <a:lnTo>
                    <a:pt x="481304" y="716940"/>
                  </a:lnTo>
                  <a:lnTo>
                    <a:pt x="482841" y="723087"/>
                  </a:lnTo>
                  <a:lnTo>
                    <a:pt x="484073" y="728916"/>
                  </a:lnTo>
                  <a:lnTo>
                    <a:pt x="518617" y="728916"/>
                  </a:lnTo>
                  <a:close/>
                </a:path>
                <a:path w="767079" h="731519">
                  <a:moveTo>
                    <a:pt x="618147" y="693508"/>
                  </a:moveTo>
                  <a:lnTo>
                    <a:pt x="597839" y="660069"/>
                  </a:lnTo>
                  <a:lnTo>
                    <a:pt x="570712" y="651065"/>
                  </a:lnTo>
                  <a:lnTo>
                    <a:pt x="562279" y="648144"/>
                  </a:lnTo>
                  <a:lnTo>
                    <a:pt x="562279" y="635939"/>
                  </a:lnTo>
                  <a:lnTo>
                    <a:pt x="566750" y="632498"/>
                  </a:lnTo>
                  <a:lnTo>
                    <a:pt x="574484" y="632498"/>
                  </a:lnTo>
                  <a:lnTo>
                    <a:pt x="584390" y="633006"/>
                  </a:lnTo>
                  <a:lnTo>
                    <a:pt x="593648" y="634479"/>
                  </a:lnTo>
                  <a:lnTo>
                    <a:pt x="602513" y="636854"/>
                  </a:lnTo>
                  <a:lnTo>
                    <a:pt x="611263" y="640067"/>
                  </a:lnTo>
                  <a:lnTo>
                    <a:pt x="611263" y="612914"/>
                  </a:lnTo>
                  <a:lnTo>
                    <a:pt x="602348" y="610044"/>
                  </a:lnTo>
                  <a:lnTo>
                    <a:pt x="593255" y="608063"/>
                  </a:lnTo>
                  <a:lnTo>
                    <a:pt x="584098" y="606920"/>
                  </a:lnTo>
                  <a:lnTo>
                    <a:pt x="575005" y="606552"/>
                  </a:lnTo>
                  <a:lnTo>
                    <a:pt x="555599" y="608812"/>
                  </a:lnTo>
                  <a:lnTo>
                    <a:pt x="540740" y="615581"/>
                  </a:lnTo>
                  <a:lnTo>
                    <a:pt x="531241" y="626859"/>
                  </a:lnTo>
                  <a:lnTo>
                    <a:pt x="527900" y="642645"/>
                  </a:lnTo>
                  <a:lnTo>
                    <a:pt x="530974" y="658787"/>
                  </a:lnTo>
                  <a:lnTo>
                    <a:pt x="539153" y="669848"/>
                  </a:lnTo>
                  <a:lnTo>
                    <a:pt x="550811" y="677125"/>
                  </a:lnTo>
                  <a:lnTo>
                    <a:pt x="564349" y="681837"/>
                  </a:lnTo>
                  <a:lnTo>
                    <a:pt x="577583" y="685609"/>
                  </a:lnTo>
                  <a:lnTo>
                    <a:pt x="583768" y="688352"/>
                  </a:lnTo>
                  <a:lnTo>
                    <a:pt x="583768" y="701255"/>
                  </a:lnTo>
                  <a:lnTo>
                    <a:pt x="578434" y="705370"/>
                  </a:lnTo>
                  <a:lnTo>
                    <a:pt x="568820" y="705370"/>
                  </a:lnTo>
                  <a:lnTo>
                    <a:pt x="558253" y="704380"/>
                  </a:lnTo>
                  <a:lnTo>
                    <a:pt x="547624" y="701814"/>
                  </a:lnTo>
                  <a:lnTo>
                    <a:pt x="537578" y="698284"/>
                  </a:lnTo>
                  <a:lnTo>
                    <a:pt x="528764" y="694372"/>
                  </a:lnTo>
                  <a:lnTo>
                    <a:pt x="528764" y="722401"/>
                  </a:lnTo>
                  <a:lnTo>
                    <a:pt x="537667" y="726122"/>
                  </a:lnTo>
                  <a:lnTo>
                    <a:pt x="547839" y="728929"/>
                  </a:lnTo>
                  <a:lnTo>
                    <a:pt x="558393" y="730707"/>
                  </a:lnTo>
                  <a:lnTo>
                    <a:pt x="568464" y="731329"/>
                  </a:lnTo>
                  <a:lnTo>
                    <a:pt x="587387" y="729297"/>
                  </a:lnTo>
                  <a:lnTo>
                    <a:pt x="603224" y="722744"/>
                  </a:lnTo>
                  <a:lnTo>
                    <a:pt x="614095" y="711034"/>
                  </a:lnTo>
                  <a:lnTo>
                    <a:pt x="618147" y="693508"/>
                  </a:lnTo>
                  <a:close/>
                </a:path>
                <a:path w="767079" h="731519">
                  <a:moveTo>
                    <a:pt x="648004" y="260400"/>
                  </a:moveTo>
                  <a:lnTo>
                    <a:pt x="641896" y="208610"/>
                  </a:lnTo>
                  <a:lnTo>
                    <a:pt x="624687" y="162166"/>
                  </a:lnTo>
                  <a:lnTo>
                    <a:pt x="598068" y="122021"/>
                  </a:lnTo>
                  <a:lnTo>
                    <a:pt x="563727" y="89141"/>
                  </a:lnTo>
                  <a:lnTo>
                    <a:pt x="523341" y="64465"/>
                  </a:lnTo>
                  <a:lnTo>
                    <a:pt x="478599" y="48958"/>
                  </a:lnTo>
                  <a:lnTo>
                    <a:pt x="431190" y="43573"/>
                  </a:lnTo>
                  <a:lnTo>
                    <a:pt x="329996" y="43573"/>
                  </a:lnTo>
                  <a:lnTo>
                    <a:pt x="302933" y="36766"/>
                  </a:lnTo>
                  <a:lnTo>
                    <a:pt x="276606" y="21793"/>
                  </a:lnTo>
                  <a:lnTo>
                    <a:pt x="248069" y="6819"/>
                  </a:lnTo>
                  <a:lnTo>
                    <a:pt x="214350" y="0"/>
                  </a:lnTo>
                  <a:lnTo>
                    <a:pt x="214350" y="143649"/>
                  </a:lnTo>
                  <a:lnTo>
                    <a:pt x="237794" y="160769"/>
                  </a:lnTo>
                  <a:lnTo>
                    <a:pt x="254292" y="173393"/>
                  </a:lnTo>
                  <a:lnTo>
                    <a:pt x="271627" y="187744"/>
                  </a:lnTo>
                  <a:lnTo>
                    <a:pt x="297624" y="210058"/>
                  </a:lnTo>
                  <a:lnTo>
                    <a:pt x="297624" y="132702"/>
                  </a:lnTo>
                  <a:lnTo>
                    <a:pt x="303187" y="127127"/>
                  </a:lnTo>
                  <a:lnTo>
                    <a:pt x="337845" y="126834"/>
                  </a:lnTo>
                  <a:lnTo>
                    <a:pt x="431190" y="126834"/>
                  </a:lnTo>
                  <a:lnTo>
                    <a:pt x="476923" y="134289"/>
                  </a:lnTo>
                  <a:lnTo>
                    <a:pt x="514032" y="154482"/>
                  </a:lnTo>
                  <a:lnTo>
                    <a:pt x="541616" y="184200"/>
                  </a:lnTo>
                  <a:lnTo>
                    <a:pt x="558812" y="220192"/>
                  </a:lnTo>
                  <a:lnTo>
                    <a:pt x="564743" y="259232"/>
                  </a:lnTo>
                  <a:lnTo>
                    <a:pt x="564743" y="330034"/>
                  </a:lnTo>
                  <a:lnTo>
                    <a:pt x="600748" y="370370"/>
                  </a:lnTo>
                  <a:lnTo>
                    <a:pt x="614553" y="386613"/>
                  </a:lnTo>
                  <a:lnTo>
                    <a:pt x="634238" y="410235"/>
                  </a:lnTo>
                  <a:lnTo>
                    <a:pt x="640588" y="396976"/>
                  </a:lnTo>
                  <a:lnTo>
                    <a:pt x="644855" y="383501"/>
                  </a:lnTo>
                  <a:lnTo>
                    <a:pt x="647242" y="369265"/>
                  </a:lnTo>
                  <a:lnTo>
                    <a:pt x="648004" y="353745"/>
                  </a:lnTo>
                  <a:lnTo>
                    <a:pt x="648004" y="260400"/>
                  </a:lnTo>
                  <a:close/>
                </a:path>
                <a:path w="767079" h="731519">
                  <a:moveTo>
                    <a:pt x="697877" y="540829"/>
                  </a:moveTo>
                  <a:lnTo>
                    <a:pt x="680707" y="515150"/>
                  </a:lnTo>
                  <a:lnTo>
                    <a:pt x="663460" y="490512"/>
                  </a:lnTo>
                  <a:lnTo>
                    <a:pt x="653478" y="476885"/>
                  </a:lnTo>
                  <a:lnTo>
                    <a:pt x="646188" y="466915"/>
                  </a:lnTo>
                  <a:lnTo>
                    <a:pt x="615556" y="427405"/>
                  </a:lnTo>
                  <a:lnTo>
                    <a:pt x="589153" y="395490"/>
                  </a:lnTo>
                  <a:lnTo>
                    <a:pt x="576211" y="380504"/>
                  </a:lnTo>
                  <a:lnTo>
                    <a:pt x="576046" y="379996"/>
                  </a:lnTo>
                  <a:lnTo>
                    <a:pt x="575970" y="379755"/>
                  </a:lnTo>
                  <a:lnTo>
                    <a:pt x="575754" y="379996"/>
                  </a:lnTo>
                  <a:lnTo>
                    <a:pt x="521182" y="321995"/>
                  </a:lnTo>
                  <a:lnTo>
                    <a:pt x="470039" y="273697"/>
                  </a:lnTo>
                  <a:lnTo>
                    <a:pt x="426872" y="236626"/>
                  </a:lnTo>
                  <a:lnTo>
                    <a:pt x="396201" y="212255"/>
                  </a:lnTo>
                  <a:lnTo>
                    <a:pt x="382651" y="202095"/>
                  </a:lnTo>
                  <a:lnTo>
                    <a:pt x="381609" y="201383"/>
                  </a:lnTo>
                  <a:lnTo>
                    <a:pt x="380466" y="200863"/>
                  </a:lnTo>
                  <a:lnTo>
                    <a:pt x="375932" y="200863"/>
                  </a:lnTo>
                  <a:lnTo>
                    <a:pt x="373316" y="203504"/>
                  </a:lnTo>
                  <a:lnTo>
                    <a:pt x="373316" y="208203"/>
                  </a:lnTo>
                  <a:lnTo>
                    <a:pt x="373900" y="209511"/>
                  </a:lnTo>
                  <a:lnTo>
                    <a:pt x="374802" y="210553"/>
                  </a:lnTo>
                  <a:lnTo>
                    <a:pt x="414820" y="254863"/>
                  </a:lnTo>
                  <a:lnTo>
                    <a:pt x="445236" y="291604"/>
                  </a:lnTo>
                  <a:lnTo>
                    <a:pt x="480110" y="337477"/>
                  </a:lnTo>
                  <a:lnTo>
                    <a:pt x="517474" y="391947"/>
                  </a:lnTo>
                  <a:lnTo>
                    <a:pt x="431203" y="391642"/>
                  </a:lnTo>
                  <a:lnTo>
                    <a:pt x="380555" y="381482"/>
                  </a:lnTo>
                  <a:lnTo>
                    <a:pt x="337947" y="353923"/>
                  </a:lnTo>
                  <a:lnTo>
                    <a:pt x="308571" y="313334"/>
                  </a:lnTo>
                  <a:lnTo>
                    <a:pt x="297624" y="264109"/>
                  </a:lnTo>
                  <a:lnTo>
                    <a:pt x="297624" y="244525"/>
                  </a:lnTo>
                  <a:lnTo>
                    <a:pt x="269100" y="220383"/>
                  </a:lnTo>
                  <a:lnTo>
                    <a:pt x="242201" y="198247"/>
                  </a:lnTo>
                  <a:lnTo>
                    <a:pt x="214350" y="175780"/>
                  </a:lnTo>
                  <a:lnTo>
                    <a:pt x="214350" y="269875"/>
                  </a:lnTo>
                  <a:lnTo>
                    <a:pt x="220129" y="321373"/>
                  </a:lnTo>
                  <a:lnTo>
                    <a:pt x="236639" y="366547"/>
                  </a:lnTo>
                  <a:lnTo>
                    <a:pt x="262597" y="404837"/>
                  </a:lnTo>
                  <a:lnTo>
                    <a:pt x="296735" y="435622"/>
                  </a:lnTo>
                  <a:lnTo>
                    <a:pt x="337781" y="458355"/>
                  </a:lnTo>
                  <a:lnTo>
                    <a:pt x="384467" y="472414"/>
                  </a:lnTo>
                  <a:lnTo>
                    <a:pt x="435508" y="477227"/>
                  </a:lnTo>
                  <a:lnTo>
                    <a:pt x="523633" y="477507"/>
                  </a:lnTo>
                  <a:lnTo>
                    <a:pt x="553097" y="477202"/>
                  </a:lnTo>
                  <a:lnTo>
                    <a:pt x="567829" y="476885"/>
                  </a:lnTo>
                  <a:lnTo>
                    <a:pt x="580783" y="501027"/>
                  </a:lnTo>
                  <a:lnTo>
                    <a:pt x="588518" y="515734"/>
                  </a:lnTo>
                  <a:lnTo>
                    <a:pt x="594106" y="527011"/>
                  </a:lnTo>
                  <a:lnTo>
                    <a:pt x="600608" y="540829"/>
                  </a:lnTo>
                  <a:lnTo>
                    <a:pt x="697877" y="540829"/>
                  </a:lnTo>
                  <a:close/>
                </a:path>
                <a:path w="767079" h="731519">
                  <a:moveTo>
                    <a:pt x="719569" y="609257"/>
                  </a:moveTo>
                  <a:lnTo>
                    <a:pt x="626071" y="609257"/>
                  </a:lnTo>
                  <a:lnTo>
                    <a:pt x="626071" y="635927"/>
                  </a:lnTo>
                  <a:lnTo>
                    <a:pt x="656145" y="635927"/>
                  </a:lnTo>
                  <a:lnTo>
                    <a:pt x="656145" y="728637"/>
                  </a:lnTo>
                  <a:lnTo>
                    <a:pt x="689495" y="728637"/>
                  </a:lnTo>
                  <a:lnTo>
                    <a:pt x="689495" y="635927"/>
                  </a:lnTo>
                  <a:lnTo>
                    <a:pt x="719569" y="635927"/>
                  </a:lnTo>
                  <a:lnTo>
                    <a:pt x="719569" y="609257"/>
                  </a:lnTo>
                  <a:close/>
                </a:path>
                <a:path w="767079" h="731519">
                  <a:moveTo>
                    <a:pt x="766673" y="608952"/>
                  </a:moveTo>
                  <a:lnTo>
                    <a:pt x="733336" y="608952"/>
                  </a:lnTo>
                  <a:lnTo>
                    <a:pt x="733336" y="728929"/>
                  </a:lnTo>
                  <a:lnTo>
                    <a:pt x="766673" y="728929"/>
                  </a:lnTo>
                  <a:lnTo>
                    <a:pt x="766673" y="6089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7">
              <a:extLst>
                <a:ext uri="{FF2B5EF4-FFF2-40B4-BE49-F238E27FC236}">
                  <a16:creationId xmlns:a16="http://schemas.microsoft.com/office/drawing/2014/main" id="{9C567585-02A6-4E6B-A4F9-C76BD7C1605E}"/>
                </a:ext>
              </a:extLst>
            </p:cNvPr>
            <p:cNvSpPr/>
            <p:nvPr/>
          </p:nvSpPr>
          <p:spPr>
            <a:xfrm>
              <a:off x="9366313" y="858380"/>
              <a:ext cx="189077" cy="124777"/>
            </a:xfrm>
            <a:prstGeom prst="rect">
              <a:avLst/>
            </a:prstGeom>
            <a:blipFill>
              <a:blip r:embed="rId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6" name="TextBox 85">
            <a:extLst>
              <a:ext uri="{FF2B5EF4-FFF2-40B4-BE49-F238E27FC236}">
                <a16:creationId xmlns:a16="http://schemas.microsoft.com/office/drawing/2014/main" id="{62E76FD5-04B0-4D00-A41A-825B40ECD31F}"/>
              </a:ext>
            </a:extLst>
          </p:cNvPr>
          <p:cNvSpPr txBox="1"/>
          <p:nvPr/>
        </p:nvSpPr>
        <p:spPr>
          <a:xfrm>
            <a:off x="1689904" y="1810756"/>
            <a:ext cx="5048644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By striking the best balance between </a:t>
            </a:r>
            <a:r>
              <a:rPr lang="en-US" sz="1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functionality,  ecology and cost, </a:t>
            </a: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 screen and breed </a:t>
            </a:r>
            <a:r>
              <a:rPr lang="en-US" sz="1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customized bio-plastics &amp; grow them </a:t>
            </a:r>
            <a:r>
              <a:rPr lang="en-US" sz="1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from niche to bulk applications.</a:t>
            </a:r>
          </a:p>
        </p:txBody>
      </p:sp>
    </p:spTree>
    <p:extLst>
      <p:ext uri="{BB962C8B-B14F-4D97-AF65-F5344CB8AC3E}">
        <p14:creationId xmlns:p14="http://schemas.microsoft.com/office/powerpoint/2010/main" val="37615832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ealflow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249B9"/>
      </a:accent1>
      <a:accent2>
        <a:srgbClr val="4581FF"/>
      </a:accent2>
      <a:accent3>
        <a:srgbClr val="A5A5A5"/>
      </a:accent3>
      <a:accent4>
        <a:srgbClr val="FFCB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2783F89DD43549B75F7870505D7790" ma:contentTypeVersion="19" ma:contentTypeDescription="Create a new document." ma:contentTypeScope="" ma:versionID="aac03a3747662b242e7a2f1996946b8b">
  <xsd:schema xmlns:xsd="http://www.w3.org/2001/XMLSchema" xmlns:xs="http://www.w3.org/2001/XMLSchema" xmlns:p="http://schemas.microsoft.com/office/2006/metadata/properties" xmlns:ns2="4382ca55-cbf9-4db4-8fb5-aebfbeff3085" xmlns:ns3="b285f51e-8971-483f-bde8-1a8f65b63003" targetNamespace="http://schemas.microsoft.com/office/2006/metadata/properties" ma:root="true" ma:fieldsID="69e1839dc468324a4eff0547a97a2fd9" ns2:_="" ns3:_="">
    <xsd:import namespace="4382ca55-cbf9-4db4-8fb5-aebfbeff3085"/>
    <xsd:import namespace="b285f51e-8971-483f-bde8-1a8f65b630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82ca55-cbf9-4db4-8fb5-aebfbeff30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8002ce1-0b15-4407-ba37-ad5699beef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5f51e-8971-483f-bde8-1a8f65b6300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e20000a-726c-4027-8308-8f6e39d208a1}" ma:internalName="TaxCatchAll" ma:showField="CatchAllData" ma:web="b285f51e-8971-483f-bde8-1a8f65b630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4382ca55-cbf9-4db4-8fb5-aebfbeff3085" xsi:nil="true"/>
    <lcf76f155ced4ddcb4097134ff3c332f xmlns="4382ca55-cbf9-4db4-8fb5-aebfbeff3085">
      <Terms xmlns="http://schemas.microsoft.com/office/infopath/2007/PartnerControls"/>
    </lcf76f155ced4ddcb4097134ff3c332f>
    <TaxCatchAll xmlns="b285f51e-8971-483f-bde8-1a8f65b63003" xsi:nil="true"/>
  </documentManagement>
</p:properties>
</file>

<file path=customXml/itemProps1.xml><?xml version="1.0" encoding="utf-8"?>
<ds:datastoreItem xmlns:ds="http://schemas.openxmlformats.org/officeDocument/2006/customXml" ds:itemID="{EDD0155A-E278-49CE-9CD7-9807A97EB0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82ca55-cbf9-4db4-8fb5-aebfbeff3085"/>
    <ds:schemaRef ds:uri="b285f51e-8971-483f-bde8-1a8f65b630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DB46A60-C5B9-4493-9954-52C3B95C29B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F8BD02-6068-4F79-B2FC-BA3D2DF7D5B5}">
  <ds:schemaRefs>
    <ds:schemaRef ds:uri="4382ca55-cbf9-4db4-8fb5-aebfbeff3085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b285f51e-8971-483f-bde8-1a8f65b63003"/>
    <ds:schemaRef ds:uri="http://www.w3.org/XML/1998/namespace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217</Words>
  <Application>Microsoft Office PowerPoint</Application>
  <PresentationFormat>A4 Paper (210x297 mm)</PresentationFormat>
  <Paragraphs>39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Michal Riha</dc:creator>
  <cp:lastModifiedBy>Alice Gabouleaud</cp:lastModifiedBy>
  <cp:revision>3</cp:revision>
  <dcterms:created xsi:type="dcterms:W3CDTF">2020-07-22T12:02:00Z</dcterms:created>
  <dcterms:modified xsi:type="dcterms:W3CDTF">2025-08-28T17:56:08Z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0x010100472783F89DD43549B75F7870505D7790</vt:lpwstr>
  </property>
  <property fmtid="{D5CDD505-2E9C-101B-9397-08002B2CF9AE}" pid="3" name="xd_Signature">
    <vt:bool>false</vt:bool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Order">
    <vt:r8>5283300</vt:r8>
  </property>
  <property fmtid="{D5CDD505-2E9C-101B-9397-08002B2CF9AE}" pid="10" name="_SourceUrl">
    <vt:lpwstr/>
  </property>
  <property fmtid="{D5CDD505-2E9C-101B-9397-08002B2CF9AE}" pid="11" name="_SharedFileIndex">
    <vt:lpwstr/>
  </property>
  <property fmtid="{D5CDD505-2E9C-101B-9397-08002B2CF9AE}" pid="12" name="MediaServiceImageTags">
    <vt:lpwstr/>
  </property>
</Properties>
</file>