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5525" r:id="rId5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80D2"/>
    <a:srgbClr val="D9D1EF"/>
    <a:srgbClr val="5439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C5E17E-6779-C6C8-3148-B613014E8776}" v="5" dt="2022-03-03T15:32:47.942"/>
    <p1510:client id="{F024E8AD-CD3A-4144-A85C-22599F1D32A4}" v="4" dt="2022-03-03T15:35:50.6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 showGuides="1">
      <p:cViewPr varScale="1">
        <p:scale>
          <a:sx n="66" d="100"/>
          <a:sy n="66" d="100"/>
        </p:scale>
        <p:origin x="0" y="0"/>
      </p:cViewPr>
      <p:guideLst>
        <p:guide orient="horz" pos="2160"/>
        <p:guide pos="384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70" imgH="471" progId="TCLayout.ActiveDocument.1">
                  <p:embed/>
                </p:oleObj>
              </mc:Choice>
              <mc:Fallback>
                <p:oleObj name="think-cell Slide" r:id="rId3" imgW="470" imgH="471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366080" y="6642000"/>
            <a:ext cx="118259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7" b="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4072A021-F92E-41BE-AB34-1F07FF85E57E}" type="slidenum">
              <a:rPr lang="en-US" smtClean="0"/>
              <a:pPr/>
              <a:t>‹#›</a:t>
            </a:fld>
            <a:r>
              <a:rPr lang="en-US"/>
              <a:t> | Deloitte Digital, HI Capital, </a:t>
            </a:r>
            <a:r>
              <a:rPr lang="en-US" err="1"/>
              <a:t>Dealroom</a:t>
            </a:r>
            <a:endParaRPr lang="en-US"/>
          </a:p>
        </p:txBody>
      </p:sp>
      <p:sp>
        <p:nvSpPr>
          <p:cNvPr id="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475792" y="256118"/>
            <a:ext cx="8890000" cy="452967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667" b="1">
                <a:solidFill>
                  <a:srgbClr val="5439A2"/>
                </a:solidFill>
              </a:defRPr>
            </a:lvl1pPr>
            <a:lvl2pPr marL="262434" indent="0">
              <a:buNone/>
              <a:defRPr/>
            </a:lvl2pPr>
            <a:lvl3pPr marL="512170" indent="0">
              <a:buNone/>
              <a:defRPr/>
            </a:lvl3pPr>
            <a:lvl4pPr marL="770370" indent="0">
              <a:buNone/>
              <a:defRPr/>
            </a:lvl4pPr>
            <a:lvl5pPr marL="1028571" indent="0">
              <a:buNone/>
              <a:defRPr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9" name="Text Placeholder 18"/>
          <p:cNvSpPr>
            <a:spLocks noGrp="1"/>
          </p:cNvSpPr>
          <p:nvPr>
            <p:ph type="body" sz="quarter" idx="12" hasCustomPrompt="1"/>
          </p:nvPr>
        </p:nvSpPr>
        <p:spPr>
          <a:xfrm>
            <a:off x="475308" y="738513"/>
            <a:ext cx="11241384" cy="34713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1867" b="1">
                <a:solidFill>
                  <a:srgbClr val="9580D2"/>
                </a:solidFill>
              </a:defRPr>
            </a:lvl1pPr>
            <a:lvl2pPr marL="262434" indent="0">
              <a:buNone/>
              <a:defRPr/>
            </a:lvl2pPr>
            <a:lvl3pPr marL="512170" indent="0">
              <a:buNone/>
              <a:defRPr/>
            </a:lvl3pPr>
            <a:lvl4pPr marL="770370" indent="0">
              <a:buNone/>
              <a:defRPr/>
            </a:lvl4pPr>
            <a:lvl5pPr marL="1028571" indent="0">
              <a:buNone/>
              <a:defRPr/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9D7929-6982-4C59-8606-0FB0E0F1BA1F}"/>
              </a:ext>
            </a:extLst>
          </p:cNvPr>
          <p:cNvSpPr/>
          <p:nvPr userDrawn="1"/>
        </p:nvSpPr>
        <p:spPr>
          <a:xfrm>
            <a:off x="334435" y="255590"/>
            <a:ext cx="63428" cy="830057"/>
          </a:xfrm>
          <a:prstGeom prst="rect">
            <a:avLst/>
          </a:prstGeom>
          <a:solidFill>
            <a:srgbClr val="5439A2"/>
          </a:solidFill>
          <a:ln w="9525" cap="flat" cmpd="sng" algn="ctr">
            <a:solidFill>
              <a:srgbClr val="5439A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332">
              <a:latin typeface="Verdana" pitchFamily="34" charset="0"/>
            </a:endParaRPr>
          </a:p>
        </p:txBody>
      </p:sp>
      <p:pic>
        <p:nvPicPr>
          <p:cNvPr id="12" name="Picture 2" descr="EU Prize for Women Innovators | EURAXESS">
            <a:extLst>
              <a:ext uri="{FF2B5EF4-FFF2-40B4-BE49-F238E27FC236}">
                <a16:creationId xmlns:a16="http://schemas.microsoft.com/office/drawing/2014/main" id="{E36CC818-56C7-454E-9FC7-EB99E68D0FD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95" b="31682"/>
          <a:stretch/>
        </p:blipFill>
        <p:spPr bwMode="auto">
          <a:xfrm>
            <a:off x="10011592" y="363812"/>
            <a:ext cx="1782545" cy="613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050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877AFF-ACC0-4FE9-BB30-2634A7969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198D1-F3EA-4E4F-BA49-A0EA69AA9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BD830-D5DE-4E9D-8D8C-6DE014C87E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18DC7-3FF9-491C-A86F-448E41E4955A}" type="datetimeFigureOut">
              <a:rPr lang="en-CH" smtClean="0"/>
              <a:t>08/28/2025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6E048-0195-431C-8C93-FBE7E4A5B5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56482-AEEF-40E6-A632-4332F70CB7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D4659-A974-4186-8450-F53FAD74F531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08826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4F15A03-4D8F-448E-9329-6E01DD9E6BFB}"/>
              </a:ext>
            </a:extLst>
          </p:cNvPr>
          <p:cNvSpPr/>
          <p:nvPr/>
        </p:nvSpPr>
        <p:spPr bwMode="auto">
          <a:xfrm>
            <a:off x="2549816" y="1329876"/>
            <a:ext cx="6136173" cy="513207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CH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8BE301-A358-4168-8CF7-0045893AA784}"/>
              </a:ext>
            </a:extLst>
          </p:cNvPr>
          <p:cNvSpPr/>
          <p:nvPr/>
        </p:nvSpPr>
        <p:spPr bwMode="auto">
          <a:xfrm>
            <a:off x="306766" y="1329875"/>
            <a:ext cx="2082473" cy="5131521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CH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FA1E6-CB1F-4E8E-B515-78998319FD7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650"/>
              <a:t>Startup name</a:t>
            </a:r>
            <a:endParaRPr lang="en-CH" sz="265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D1B81D5C-A598-4D6B-93A9-E90B3DD2A33C}"/>
              </a:ext>
            </a:extLst>
          </p:cNvPr>
          <p:cNvSpPr txBox="1">
            <a:spLocks/>
          </p:cNvSpPr>
          <p:nvPr/>
        </p:nvSpPr>
        <p:spPr>
          <a:xfrm>
            <a:off x="475792" y="716606"/>
            <a:ext cx="10203948" cy="48218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1288" indent="-141288" algn="l" defTabSz="914400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9875" indent="-122238" algn="l" defTabSz="914400" rtl="0" eaLnBrk="1" latinLnBrk="0" hangingPunct="1">
              <a:lnSpc>
                <a:spcPct val="100000"/>
              </a:lnSpc>
              <a:spcBef>
                <a:spcPts val="200"/>
              </a:spcBef>
              <a:buFont typeface="Montserrat" panose="00000500000000000000" pitchFamily="2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07988" indent="-138113" algn="l" defTabSz="914400" rtl="0" eaLnBrk="1" latinLnBrk="0" hangingPunct="1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38163" indent="-123825" algn="l" defTabSz="914400" rtl="0" eaLnBrk="1" latinLnBrk="0" hangingPunct="1">
              <a:lnSpc>
                <a:spcPct val="100000"/>
              </a:lnSpc>
              <a:spcBef>
                <a:spcPts val="200"/>
              </a:spcBef>
              <a:buFont typeface="Montserrat" panose="00000500000000000000" pitchFamily="2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1">
                <a:solidFill>
                  <a:srgbClr val="9580D2"/>
                </a:solidFill>
              </a:rPr>
              <a:t>1 line description of the company/solution</a:t>
            </a:r>
          </a:p>
          <a:p>
            <a:endParaRPr lang="en-US" i="1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426D8F-4EE0-46A4-BA7C-F9BDE838015F}"/>
              </a:ext>
            </a:extLst>
          </p:cNvPr>
          <p:cNvSpPr/>
          <p:nvPr/>
        </p:nvSpPr>
        <p:spPr>
          <a:xfrm>
            <a:off x="690562" y="3013529"/>
            <a:ext cx="1285875" cy="512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08"/>
              </a:spcBef>
              <a:spcAft>
                <a:spcPts val="208"/>
              </a:spcAft>
            </a:pPr>
            <a:r>
              <a:rPr lang="en-GB" sz="1200" b="1"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Name: </a:t>
            </a:r>
          </a:p>
          <a:p>
            <a:pPr algn="ctr">
              <a:spcBef>
                <a:spcPts val="208"/>
              </a:spcBef>
              <a:spcAft>
                <a:spcPts val="208"/>
              </a:spcAft>
            </a:pPr>
            <a:r>
              <a:rPr lang="en-GB" sz="1200" i="1"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Insert Name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39A6B7-6FE9-44FE-8AFD-2F2155620DBD}"/>
              </a:ext>
            </a:extLst>
          </p:cNvPr>
          <p:cNvSpPr/>
          <p:nvPr/>
        </p:nvSpPr>
        <p:spPr>
          <a:xfrm>
            <a:off x="2636702" y="1329876"/>
            <a:ext cx="6049287" cy="494494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208"/>
              </a:spcBef>
              <a:spcAft>
                <a:spcPts val="208"/>
              </a:spcAft>
            </a:pPr>
            <a:r>
              <a:rPr lang="en-GB" sz="1200" b="1">
                <a:latin typeface="Open Sans"/>
                <a:ea typeface="Roboto"/>
                <a:cs typeface="Arial" panose="020B0604020202020204" pitchFamily="34" charset="0"/>
              </a:rPr>
              <a:t>Business model</a:t>
            </a:r>
          </a:p>
          <a:p>
            <a:pPr>
              <a:spcBef>
                <a:spcPts val="208"/>
              </a:spcBef>
              <a:spcAft>
                <a:spcPts val="208"/>
              </a:spcAft>
            </a:pPr>
            <a:r>
              <a:rPr lang="en-GB" sz="1200" b="1">
                <a:latin typeface="Open Sans"/>
                <a:ea typeface="Roboto"/>
                <a:cs typeface="Arial"/>
              </a:rPr>
              <a:t> </a:t>
            </a:r>
            <a:r>
              <a:rPr lang="en-GB" sz="1200" i="1">
                <a:latin typeface="Open Sans"/>
                <a:ea typeface="Roboto"/>
                <a:cs typeface="Arial"/>
              </a:rPr>
              <a:t>4 lines description of your business model. (</a:t>
            </a:r>
            <a:r>
              <a:rPr lang="en-GB" sz="1200" i="1" err="1">
                <a:latin typeface="Open Sans"/>
                <a:ea typeface="Roboto"/>
                <a:cs typeface="Arial"/>
              </a:rPr>
              <a:t>e.g</a:t>
            </a:r>
            <a:r>
              <a:rPr lang="en-GB" sz="1200" i="1">
                <a:latin typeface="Open Sans"/>
                <a:ea typeface="Roboto"/>
                <a:cs typeface="Arial"/>
              </a:rPr>
              <a:t>: Software product with subscription per active user, implementation &amp; consulting services</a:t>
            </a:r>
          </a:p>
          <a:p>
            <a:pPr>
              <a:spcBef>
                <a:spcPts val="208"/>
              </a:spcBef>
              <a:spcAft>
                <a:spcPts val="208"/>
              </a:spcAft>
            </a:pPr>
            <a:endParaRPr lang="en-GB" sz="1200" i="1">
              <a:latin typeface="Open Sans"/>
              <a:ea typeface="Roboto"/>
              <a:cs typeface="Arial" panose="020B0604020202020204" pitchFamily="34" charset="0"/>
            </a:endParaRPr>
          </a:p>
          <a:p>
            <a:pPr>
              <a:spcBef>
                <a:spcPts val="208"/>
              </a:spcBef>
              <a:spcAft>
                <a:spcPts val="208"/>
              </a:spcAft>
            </a:pPr>
            <a:endParaRPr lang="en-GB" sz="1200" i="1">
              <a:latin typeface="Open Sans"/>
              <a:ea typeface="Roboto"/>
              <a:cs typeface="Arial" panose="020B0604020202020204" pitchFamily="34" charset="0"/>
            </a:endParaRPr>
          </a:p>
          <a:p>
            <a:pPr>
              <a:spcBef>
                <a:spcPts val="208"/>
              </a:spcBef>
              <a:spcAft>
                <a:spcPts val="208"/>
              </a:spcAft>
            </a:pPr>
            <a:r>
              <a:rPr lang="en-GB" sz="1200" b="1">
                <a:latin typeface="Open Sans"/>
                <a:ea typeface="Roboto"/>
                <a:cs typeface="Arial" panose="020B0604020202020204" pitchFamily="34" charset="0"/>
              </a:rPr>
              <a:t>Market size </a:t>
            </a:r>
          </a:p>
          <a:p>
            <a:pPr>
              <a:spcBef>
                <a:spcPts val="208"/>
              </a:spcBef>
              <a:spcAft>
                <a:spcPts val="208"/>
              </a:spcAft>
            </a:pPr>
            <a:r>
              <a:rPr lang="en-GB" sz="1200" i="1">
                <a:latin typeface="Open Sans"/>
                <a:cs typeface="Arial" panose="020B0604020202020204" pitchFamily="34" charset="0"/>
              </a:rPr>
              <a:t>Description of the market + size + growth </a:t>
            </a:r>
          </a:p>
          <a:p>
            <a:pPr>
              <a:spcBef>
                <a:spcPts val="208"/>
              </a:spcBef>
              <a:spcAft>
                <a:spcPts val="208"/>
              </a:spcAft>
            </a:pPr>
            <a:r>
              <a:rPr lang="en-GB" sz="1200" i="1">
                <a:latin typeface="Open Sans"/>
                <a:cs typeface="Arial" panose="020B0604020202020204" pitchFamily="34" charset="0"/>
              </a:rPr>
              <a:t>Target customers/typical users </a:t>
            </a:r>
          </a:p>
          <a:p>
            <a:pPr>
              <a:spcBef>
                <a:spcPts val="208"/>
              </a:spcBef>
              <a:spcAft>
                <a:spcPts val="208"/>
              </a:spcAft>
            </a:pPr>
            <a:endParaRPr lang="en-GB" sz="1200" i="1">
              <a:latin typeface="Open Sans"/>
              <a:cs typeface="Arial" panose="020B0604020202020204" pitchFamily="34" charset="0"/>
            </a:endParaRPr>
          </a:p>
          <a:p>
            <a:pPr>
              <a:spcBef>
                <a:spcPts val="208"/>
              </a:spcBef>
              <a:spcAft>
                <a:spcPts val="208"/>
              </a:spcAft>
            </a:pPr>
            <a:r>
              <a:rPr lang="en-GB" sz="1200" b="1">
                <a:latin typeface="Open Sans"/>
                <a:cs typeface="Arial" panose="020B0604020202020204" pitchFamily="34" charset="0"/>
              </a:rPr>
              <a:t>Competitive advantages</a:t>
            </a:r>
          </a:p>
          <a:p>
            <a:pPr>
              <a:spcBef>
                <a:spcPts val="208"/>
              </a:spcBef>
              <a:spcAft>
                <a:spcPts val="208"/>
              </a:spcAft>
            </a:pPr>
            <a:r>
              <a:rPr lang="en-GB" sz="1200" i="1">
                <a:latin typeface="Open Sans"/>
                <a:cs typeface="Arial" panose="020B0604020202020204" pitchFamily="34" charset="0"/>
              </a:rPr>
              <a:t>1 line</a:t>
            </a:r>
          </a:p>
          <a:p>
            <a:pPr>
              <a:spcBef>
                <a:spcPts val="208"/>
              </a:spcBef>
              <a:spcAft>
                <a:spcPts val="208"/>
              </a:spcAft>
            </a:pPr>
            <a:endParaRPr lang="en-GB" sz="1200" i="1">
              <a:latin typeface="Open Sans"/>
              <a:cs typeface="Arial" panose="020B0604020202020204" pitchFamily="34" charset="0"/>
            </a:endParaRPr>
          </a:p>
          <a:p>
            <a:pPr>
              <a:spcBef>
                <a:spcPts val="208"/>
              </a:spcBef>
              <a:spcAft>
                <a:spcPts val="208"/>
              </a:spcAft>
            </a:pPr>
            <a:r>
              <a:rPr lang="en-GB" sz="1200" b="1">
                <a:latin typeface="Open Sans"/>
                <a:cs typeface="Arial" panose="020B0604020202020204" pitchFamily="34" charset="0"/>
              </a:rPr>
              <a:t>Financials </a:t>
            </a:r>
          </a:p>
          <a:p>
            <a:pPr>
              <a:spcBef>
                <a:spcPts val="208"/>
              </a:spcBef>
              <a:spcAft>
                <a:spcPts val="208"/>
              </a:spcAft>
            </a:pPr>
            <a:r>
              <a:rPr lang="en-GB" sz="1200" i="1">
                <a:latin typeface="Open Sans"/>
                <a:cs typeface="Arial" panose="020B0604020202020204" pitchFamily="34" charset="0"/>
              </a:rPr>
              <a:t>Number of customers and revenues model</a:t>
            </a:r>
          </a:p>
          <a:p>
            <a:pPr>
              <a:spcBef>
                <a:spcPts val="208"/>
              </a:spcBef>
              <a:spcAft>
                <a:spcPts val="208"/>
              </a:spcAft>
            </a:pPr>
            <a:endParaRPr lang="en-GB" sz="1200" i="1">
              <a:latin typeface="Open Sans"/>
              <a:cs typeface="Arial" panose="020B0604020202020204" pitchFamily="34" charset="0"/>
            </a:endParaRPr>
          </a:p>
          <a:p>
            <a:pPr>
              <a:spcBef>
                <a:spcPts val="208"/>
              </a:spcBef>
              <a:spcAft>
                <a:spcPts val="208"/>
              </a:spcAft>
            </a:pPr>
            <a:r>
              <a:rPr lang="en-GB" sz="1200" b="1">
                <a:latin typeface="Open Sans"/>
                <a:cs typeface="Arial" panose="020B0604020202020204" pitchFamily="34" charset="0"/>
              </a:rPr>
              <a:t>Team </a:t>
            </a:r>
            <a:r>
              <a:rPr lang="en-GB" sz="1200" i="1">
                <a:latin typeface="Open Sans"/>
                <a:cs typeface="Arial" panose="020B0604020202020204" pitchFamily="34" charset="0"/>
              </a:rPr>
              <a:t>Pictures + jobs + small description</a:t>
            </a:r>
          </a:p>
          <a:p>
            <a:pPr>
              <a:spcBef>
                <a:spcPts val="208"/>
              </a:spcBef>
              <a:spcAft>
                <a:spcPts val="208"/>
              </a:spcAft>
            </a:pPr>
            <a:endParaRPr lang="en-GB" sz="1200" i="1">
              <a:latin typeface="Open Sans"/>
              <a:cs typeface="Arial" panose="020B0604020202020204" pitchFamily="34" charset="0"/>
            </a:endParaRPr>
          </a:p>
          <a:p>
            <a:pPr>
              <a:spcBef>
                <a:spcPts val="208"/>
              </a:spcBef>
              <a:spcAft>
                <a:spcPts val="208"/>
              </a:spcAft>
            </a:pPr>
            <a:endParaRPr lang="en-GB" sz="1200" i="1">
              <a:latin typeface="Open Sans"/>
              <a:cs typeface="Arial" panose="020B0604020202020204" pitchFamily="34" charset="0"/>
            </a:endParaRPr>
          </a:p>
          <a:p>
            <a:pPr>
              <a:spcBef>
                <a:spcPts val="208"/>
              </a:spcBef>
              <a:spcAft>
                <a:spcPts val="208"/>
              </a:spcAft>
            </a:pPr>
            <a:endParaRPr lang="en-GB" sz="1200" i="1">
              <a:latin typeface="Open Sans"/>
              <a:cs typeface="Arial" panose="020B0604020202020204" pitchFamily="34" charset="0"/>
            </a:endParaRPr>
          </a:p>
          <a:p>
            <a:pPr>
              <a:spcBef>
                <a:spcPts val="208"/>
              </a:spcBef>
              <a:spcAft>
                <a:spcPts val="208"/>
              </a:spcAft>
            </a:pPr>
            <a:endParaRPr lang="en-GB" sz="1200" i="1">
              <a:latin typeface="Open Sans"/>
              <a:cs typeface="Arial" panose="020B0604020202020204" pitchFamily="34" charset="0"/>
            </a:endParaRPr>
          </a:p>
          <a:p>
            <a:pPr>
              <a:spcBef>
                <a:spcPts val="208"/>
              </a:spcBef>
              <a:spcAft>
                <a:spcPts val="208"/>
              </a:spcAft>
            </a:pPr>
            <a:endParaRPr lang="en-GB" sz="1200" i="1">
              <a:latin typeface="Open Sans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16B161-6A2B-4FF3-B22F-39EB371B3F22}"/>
              </a:ext>
            </a:extLst>
          </p:cNvPr>
          <p:cNvSpPr/>
          <p:nvPr/>
        </p:nvSpPr>
        <p:spPr>
          <a:xfrm>
            <a:off x="690562" y="3613955"/>
            <a:ext cx="1285875" cy="512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08"/>
              </a:spcBef>
              <a:spcAft>
                <a:spcPts val="208"/>
              </a:spcAft>
            </a:pPr>
            <a:r>
              <a:rPr lang="en-GB" sz="1200" b="1">
                <a:solidFill>
                  <a:srgbClr val="000000"/>
                </a:solidFill>
                <a:latin typeface="Open Sans"/>
                <a:ea typeface="Roboto"/>
                <a:cs typeface="Arial" panose="020B0604020202020204" pitchFamily="34" charset="0"/>
              </a:rPr>
              <a:t>Founded in: </a:t>
            </a:r>
          </a:p>
          <a:p>
            <a:pPr algn="ctr">
              <a:spcBef>
                <a:spcPts val="208"/>
              </a:spcBef>
              <a:spcAft>
                <a:spcPts val="208"/>
              </a:spcAft>
            </a:pPr>
            <a:r>
              <a:rPr lang="en-GB" sz="1200" i="1">
                <a:solidFill>
                  <a:srgbClr val="000000"/>
                </a:solidFill>
                <a:latin typeface="Open Sans"/>
                <a:ea typeface="Roboto"/>
                <a:cs typeface="Arial" panose="020B0604020202020204" pitchFamily="34" charset="0"/>
              </a:rPr>
              <a:t>Insert data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524BA3-75EB-405F-9790-BC843F0BAD92}"/>
              </a:ext>
            </a:extLst>
          </p:cNvPr>
          <p:cNvSpPr/>
          <p:nvPr/>
        </p:nvSpPr>
        <p:spPr>
          <a:xfrm>
            <a:off x="750733" y="5599898"/>
            <a:ext cx="1165533" cy="697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08"/>
              </a:spcBef>
              <a:spcAft>
                <a:spcPts val="208"/>
              </a:spcAft>
            </a:pPr>
            <a:r>
              <a:rPr lang="en-GB" sz="1200" b="1">
                <a:latin typeface="Open Sans"/>
                <a:cs typeface="Arial" panose="020B0604020202020204" pitchFamily="34" charset="0"/>
              </a:rPr>
              <a:t>Contact:</a:t>
            </a:r>
          </a:p>
          <a:p>
            <a:pPr algn="ctr">
              <a:spcBef>
                <a:spcPts val="208"/>
              </a:spcBef>
              <a:spcAft>
                <a:spcPts val="208"/>
              </a:spcAft>
            </a:pPr>
            <a:r>
              <a:rPr lang="en-GB" sz="1200" i="1">
                <a:latin typeface="Open Sans"/>
                <a:cs typeface="Arial" panose="020B0604020202020204" pitchFamily="34" charset="0"/>
              </a:rPr>
              <a:t>Company email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3774055-F222-4100-A921-0B10993FE2B6}"/>
              </a:ext>
            </a:extLst>
          </p:cNvPr>
          <p:cNvSpPr/>
          <p:nvPr/>
        </p:nvSpPr>
        <p:spPr>
          <a:xfrm>
            <a:off x="690562" y="4214381"/>
            <a:ext cx="1285875" cy="512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08"/>
              </a:spcBef>
              <a:spcAft>
                <a:spcPts val="208"/>
              </a:spcAft>
            </a:pPr>
            <a:r>
              <a:rPr lang="en-GB" sz="1200" b="1">
                <a:solidFill>
                  <a:srgbClr val="000000"/>
                </a:solidFill>
                <a:latin typeface="Open Sans"/>
                <a:ea typeface="Roboto"/>
                <a:cs typeface="Arial" panose="020B0604020202020204" pitchFamily="34" charset="0"/>
              </a:rPr>
              <a:t>HQ: </a:t>
            </a:r>
          </a:p>
          <a:p>
            <a:pPr algn="ctr">
              <a:spcBef>
                <a:spcPts val="208"/>
              </a:spcBef>
              <a:spcAft>
                <a:spcPts val="208"/>
              </a:spcAft>
            </a:pPr>
            <a:r>
              <a:rPr lang="en-GB" sz="1200" i="1">
                <a:solidFill>
                  <a:srgbClr val="000000"/>
                </a:solidFill>
                <a:latin typeface="Open Sans"/>
                <a:ea typeface="Roboto"/>
                <a:cs typeface="Arial" panose="020B0604020202020204" pitchFamily="34" charset="0"/>
              </a:rPr>
              <a:t>Insert Location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A99BCB-3576-4318-857F-5A210CB00FAB}"/>
              </a:ext>
            </a:extLst>
          </p:cNvPr>
          <p:cNvSpPr/>
          <p:nvPr/>
        </p:nvSpPr>
        <p:spPr>
          <a:xfrm>
            <a:off x="690562" y="4814807"/>
            <a:ext cx="1285875" cy="697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08"/>
              </a:spcBef>
              <a:spcAft>
                <a:spcPts val="208"/>
              </a:spcAft>
            </a:pPr>
            <a:r>
              <a:rPr lang="en-GB" sz="1200" b="1">
                <a:solidFill>
                  <a:srgbClr val="000000"/>
                </a:solidFill>
                <a:latin typeface="Open Sans"/>
                <a:ea typeface="Roboto"/>
                <a:cs typeface="Arial" panose="020B0604020202020204" pitchFamily="34" charset="0"/>
              </a:rPr>
              <a:t>Size: </a:t>
            </a:r>
          </a:p>
          <a:p>
            <a:pPr algn="ctr">
              <a:spcBef>
                <a:spcPts val="208"/>
              </a:spcBef>
              <a:spcAft>
                <a:spcPts val="208"/>
              </a:spcAft>
            </a:pPr>
            <a:r>
              <a:rPr lang="en-GB" sz="1200" i="1">
                <a:solidFill>
                  <a:srgbClr val="000000"/>
                </a:solidFill>
                <a:latin typeface="Open Sans"/>
                <a:ea typeface="Roboto"/>
                <a:cs typeface="Arial" panose="020B0604020202020204" pitchFamily="34" charset="0"/>
              </a:rPr>
              <a:t>Number of employee </a:t>
            </a:r>
            <a:endParaRPr lang="en-GB" sz="1200" i="1">
              <a:latin typeface="Open Sans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2F7671C2-2A55-46A7-BD6B-610F8E7FA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82" y="1329876"/>
            <a:ext cx="1672035" cy="1254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E83C622-B640-48A2-BD5F-E512FD98D251}"/>
              </a:ext>
            </a:extLst>
          </p:cNvPr>
          <p:cNvSpPr/>
          <p:nvPr/>
        </p:nvSpPr>
        <p:spPr bwMode="auto">
          <a:xfrm>
            <a:off x="8846566" y="1329876"/>
            <a:ext cx="2922647" cy="5136970"/>
          </a:xfrm>
          <a:prstGeom prst="rect">
            <a:avLst/>
          </a:prstGeom>
          <a:solidFill>
            <a:srgbClr val="D9D1EF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CH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46783CF-3C26-46E5-B14A-BD2BFA45216A}"/>
              </a:ext>
            </a:extLst>
          </p:cNvPr>
          <p:cNvSpPr/>
          <p:nvPr/>
        </p:nvSpPr>
        <p:spPr>
          <a:xfrm>
            <a:off x="8846566" y="1329876"/>
            <a:ext cx="29226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08"/>
              </a:spcBef>
              <a:spcAft>
                <a:spcPts val="208"/>
              </a:spcAft>
            </a:pPr>
            <a:r>
              <a:rPr lang="en-GB" sz="1600" b="1">
                <a:solidFill>
                  <a:srgbClr val="5439A2"/>
                </a:solidFill>
                <a:latin typeface="Open Sans"/>
                <a:ea typeface="Roboto"/>
                <a:cs typeface="Arial" panose="020B0604020202020204" pitchFamily="34" charset="0"/>
              </a:rPr>
              <a:t>FUNDING ROUND</a:t>
            </a:r>
            <a:endParaRPr lang="en-GB" sz="1600" i="1">
              <a:solidFill>
                <a:srgbClr val="5439A2"/>
              </a:solidFill>
              <a:latin typeface="Open Sans"/>
              <a:ea typeface="Roboto"/>
              <a:cs typeface="Arial" panose="020B0604020202020204" pitchFamily="34" charset="0"/>
            </a:endParaRPr>
          </a:p>
        </p:txBody>
      </p:sp>
      <p:sp>
        <p:nvSpPr>
          <p:cNvPr id="23" name="ZoneTexte 33">
            <a:extLst>
              <a:ext uri="{FF2B5EF4-FFF2-40B4-BE49-F238E27FC236}">
                <a16:creationId xmlns:a16="http://schemas.microsoft.com/office/drawing/2014/main" id="{D04A2A88-220F-4740-9548-95981141EB48}"/>
              </a:ext>
            </a:extLst>
          </p:cNvPr>
          <p:cNvSpPr txBox="1"/>
          <p:nvPr/>
        </p:nvSpPr>
        <p:spPr>
          <a:xfrm>
            <a:off x="8846566" y="1499051"/>
            <a:ext cx="2922647" cy="4962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just" defTabSz="914400" rtl="0" eaLnBrk="1" fontAlgn="auto" latinLnBrk="0" hangingPunct="1">
              <a:spcBef>
                <a:spcPts val="30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1" i="0" u="sng" strike="noStrike" kern="1200" cap="none" spc="0" normalizeH="0" baseline="0" noProof="0">
              <a:ln>
                <a:noFill/>
              </a:ln>
              <a:effectLst/>
              <a:uLnTx/>
              <a:uFillTx/>
              <a:cs typeface="Calibri" panose="020F0502020204030204" pitchFamily="34" charset="0"/>
            </a:endParaRPr>
          </a:p>
          <a:p>
            <a:pPr marR="0" lvl="0" algn="just" defTabSz="914400" rtl="0" eaLnBrk="1" fontAlgn="auto" latinLnBrk="0" hangingPunct="1">
              <a:spcBef>
                <a:spcPts val="300"/>
              </a:spcBef>
              <a:buClrTx/>
              <a:buSzTx/>
              <a:tabLst/>
              <a:defRPr/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effectLst/>
                <a:uLnTx/>
                <a:uFillTx/>
                <a:cs typeface="Calibri" panose="020F0502020204030204" pitchFamily="34" charset="0"/>
              </a:rPr>
              <a:t>Round size </a:t>
            </a:r>
            <a:endParaRPr lang="en-US" sz="1200" b="1" u="sng">
              <a:cs typeface="Calibri" panose="020F0502020204030204" pitchFamily="34" charset="0"/>
            </a:endParaRPr>
          </a:p>
          <a:p>
            <a:pPr marR="0" lvl="0" algn="just" defTabSz="914400" rtl="0" eaLnBrk="1" fontAlgn="auto" latinLnBrk="0" hangingPunct="1">
              <a:spcBef>
                <a:spcPts val="300"/>
              </a:spcBef>
              <a:buClrTx/>
              <a:buSzTx/>
              <a:tabLst/>
              <a:defRPr/>
            </a:pPr>
            <a:r>
              <a:rPr lang="en-US" sz="1200" i="1">
                <a:cs typeface="Segoe UI" panose="020B0502040204020203" pitchFamily="34" charset="0"/>
              </a:rPr>
              <a:t>Raising $XXM Series A round</a:t>
            </a:r>
          </a:p>
          <a:p>
            <a:pPr marR="0" lvl="0" algn="just" defTabSz="914400" rtl="0" eaLnBrk="1" fontAlgn="auto" latinLnBrk="0" hangingPunct="1">
              <a:spcBef>
                <a:spcPts val="300"/>
              </a:spcBef>
              <a:buClrTx/>
              <a:buSzTx/>
              <a:tabLst/>
              <a:defRPr/>
            </a:pPr>
            <a:r>
              <a:rPr lang="en-US" sz="1200" i="1">
                <a:cs typeface="Segoe UI" panose="020B0502040204020203" pitchFamily="34" charset="0"/>
              </a:rPr>
              <a:t>Amount committed by EIC</a:t>
            </a:r>
          </a:p>
          <a:p>
            <a:pPr marR="0" lvl="0" algn="just" defTabSz="914400" rtl="0" eaLnBrk="1" fontAlgn="auto" latinLnBrk="0" hangingPunct="1">
              <a:spcBef>
                <a:spcPts val="300"/>
              </a:spcBef>
              <a:buClrTx/>
              <a:buSzTx/>
              <a:tabLst/>
              <a:defRPr/>
            </a:pPr>
            <a:r>
              <a:rPr lang="en-US" sz="1200" i="1">
                <a:cs typeface="Segoe UI" panose="020B0502040204020203" pitchFamily="34" charset="0"/>
              </a:rPr>
              <a:t>Amount raised from private investors</a:t>
            </a:r>
          </a:p>
          <a:p>
            <a:pPr marL="171450" indent="-171450"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en-US" sz="1200" u="sng"/>
          </a:p>
          <a:p>
            <a:pPr algn="l">
              <a:spcBef>
                <a:spcPts val="300"/>
              </a:spcBef>
            </a:pPr>
            <a:endParaRPr kumimoji="0" lang="en-US" sz="1200" b="1" i="0" strike="noStrike" kern="1200" cap="none" spc="0" normalizeH="0" baseline="0" noProof="0">
              <a:ln>
                <a:noFill/>
              </a:ln>
              <a:effectLst/>
              <a:uLnTx/>
              <a:uFillTx/>
              <a:cs typeface="Calibri" panose="020F0502020204030204" pitchFamily="34" charset="0"/>
            </a:endParaRPr>
          </a:p>
          <a:p>
            <a:pPr marR="0" lvl="0" algn="just" defTabSz="914400" rtl="0" eaLnBrk="1" fontAlgn="auto" latinLnBrk="0" hangingPunct="1">
              <a:spcBef>
                <a:spcPts val="300"/>
              </a:spcBef>
              <a:buClrTx/>
              <a:buSzTx/>
              <a:tabLst/>
              <a:defRPr/>
            </a:pPr>
            <a:r>
              <a:rPr kumimoji="0" lang="en-US" sz="1200" b="1" i="0" strike="noStrike" kern="1200" cap="none" spc="0" normalizeH="0" baseline="0" noProof="0">
                <a:ln>
                  <a:noFill/>
                </a:ln>
                <a:effectLst/>
                <a:uLnTx/>
                <a:uFillTx/>
                <a:cs typeface="Calibri" panose="020F0502020204030204" pitchFamily="34" charset="0"/>
              </a:rPr>
              <a:t>Round closing date</a:t>
            </a:r>
          </a:p>
          <a:p>
            <a:pPr marR="0" lvl="0" algn="just" defTabSz="914400" rtl="0" eaLnBrk="1" fontAlgn="auto" latinLnBrk="0" hangingPunct="1">
              <a:spcBef>
                <a:spcPts val="300"/>
              </a:spcBef>
              <a:buClrTx/>
              <a:buSzTx/>
              <a:tabLst/>
              <a:defRPr/>
            </a:pPr>
            <a:r>
              <a:rPr lang="en-US" sz="1200" i="1">
                <a:cs typeface="Segoe UI" panose="020B0502040204020203" pitchFamily="34" charset="0"/>
              </a:rPr>
              <a:t>Q2 2022</a:t>
            </a:r>
          </a:p>
          <a:p>
            <a:pPr algn="l">
              <a:spcBef>
                <a:spcPts val="300"/>
              </a:spcBef>
            </a:pPr>
            <a:endParaRPr lang="en-US" sz="1200" b="0" i="0">
              <a:effectLst/>
            </a:endParaRPr>
          </a:p>
          <a:p>
            <a:pPr algn="l">
              <a:spcBef>
                <a:spcPts val="300"/>
              </a:spcBef>
            </a:pPr>
            <a:endParaRPr lang="en-US" sz="1200"/>
          </a:p>
          <a:p>
            <a:pPr algn="l">
              <a:spcBef>
                <a:spcPts val="300"/>
              </a:spcBef>
            </a:pPr>
            <a:r>
              <a:rPr lang="en-US" sz="1200" b="1" i="0">
                <a:effectLst/>
              </a:rPr>
              <a:t>Use of funds </a:t>
            </a:r>
          </a:p>
          <a:p>
            <a:pPr algn="l">
              <a:spcBef>
                <a:spcPts val="300"/>
              </a:spcBef>
            </a:pPr>
            <a:r>
              <a:rPr lang="en-US" sz="1200" b="0" i="0" err="1">
                <a:effectLst/>
              </a:rPr>
              <a:t>Xxx</a:t>
            </a:r>
            <a:endParaRPr lang="en-US" sz="1200" b="0" i="0">
              <a:effectLst/>
            </a:endParaRPr>
          </a:p>
          <a:p>
            <a:pPr algn="l">
              <a:spcBef>
                <a:spcPts val="300"/>
              </a:spcBef>
            </a:pPr>
            <a:r>
              <a:rPr lang="en-US" sz="1200" err="1"/>
              <a:t>Xxx</a:t>
            </a:r>
            <a:endParaRPr lang="en-US" sz="1200"/>
          </a:p>
          <a:p>
            <a:pPr algn="l">
              <a:spcBef>
                <a:spcPts val="300"/>
              </a:spcBef>
            </a:pPr>
            <a:r>
              <a:rPr lang="en-US" sz="1200" b="0" i="0" err="1">
                <a:effectLst/>
              </a:rPr>
              <a:t>Xxx</a:t>
            </a:r>
            <a:endParaRPr lang="en-US" sz="1200" b="0" i="0">
              <a:effectLst/>
            </a:endParaRPr>
          </a:p>
          <a:p>
            <a:pPr algn="l">
              <a:spcBef>
                <a:spcPts val="300"/>
              </a:spcBef>
            </a:pPr>
            <a:r>
              <a:rPr lang="en-US" sz="1200" err="1"/>
              <a:t>Xxx</a:t>
            </a:r>
            <a:endParaRPr lang="en-US" sz="1200"/>
          </a:p>
          <a:p>
            <a:pPr algn="l">
              <a:spcBef>
                <a:spcPts val="300"/>
              </a:spcBef>
            </a:pPr>
            <a:r>
              <a:rPr lang="en-US" sz="1200" b="0" i="0">
                <a:effectLst/>
              </a:rPr>
              <a:t>xxx</a:t>
            </a:r>
          </a:p>
          <a:p>
            <a:pPr algn="l">
              <a:spcBef>
                <a:spcPts val="300"/>
              </a:spcBef>
            </a:pPr>
            <a:endParaRPr lang="en-US" sz="1200" b="1" u="sng">
              <a:cs typeface="Calibri" panose="020F0502020204030204" pitchFamily="34" charset="0"/>
            </a:endParaRPr>
          </a:p>
          <a:p>
            <a:pPr marR="0" lvl="0" algn="just" defTabSz="914400" rtl="0" eaLnBrk="1" fontAlgn="auto" latinLnBrk="0" hangingPunct="1">
              <a:spcBef>
                <a:spcPts val="300"/>
              </a:spcBef>
              <a:buClrTx/>
              <a:buSzTx/>
              <a:tabLst/>
              <a:defRPr/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effectLst/>
                <a:uLnTx/>
                <a:uFillTx/>
                <a:cs typeface="Calibri" panose="020F0502020204030204" pitchFamily="34" charset="0"/>
              </a:rPr>
              <a:t>Previous funding rounds </a:t>
            </a:r>
          </a:p>
          <a:p>
            <a:pPr marR="0" lvl="0" algn="just" defTabSz="914400" rtl="0" eaLnBrk="1" fontAlgn="auto" latinLnBrk="0" hangingPunct="1">
              <a:spcBef>
                <a:spcPts val="300"/>
              </a:spcBef>
              <a:buClrTx/>
              <a:buSzTx/>
              <a:tabLst/>
              <a:defRPr/>
            </a:pPr>
            <a:r>
              <a:rPr lang="en-US" sz="1200" i="1">
                <a:cs typeface="Segoe UI" panose="020B0502040204020203" pitchFamily="34" charset="0"/>
              </a:rPr>
              <a:t>2020: Ser A   $4M  from xxx</a:t>
            </a:r>
          </a:p>
          <a:p>
            <a:pPr marR="0" lvl="0" algn="just" defTabSz="914400" rtl="0" eaLnBrk="1" fontAlgn="auto" latinLnBrk="0" hangingPunct="1">
              <a:spcBef>
                <a:spcPts val="300"/>
              </a:spcBef>
              <a:buClrTx/>
              <a:buSzTx/>
              <a:tabLst/>
              <a:defRPr/>
            </a:pPr>
            <a:r>
              <a:rPr lang="en-US" sz="1200" i="1">
                <a:cs typeface="Segoe UI" panose="020B0502040204020203" pitchFamily="34" charset="0"/>
              </a:rPr>
              <a:t>2019: Seed   $1.2M from xxx</a:t>
            </a:r>
          </a:p>
          <a:p>
            <a:pPr marL="171450" marR="0" lvl="0" indent="-171450" algn="just" defTabSz="914400" rtl="0" eaLnBrk="1" fontAlgn="auto" latinLnBrk="0" hangingPunct="1">
              <a:spcBef>
                <a:spcPts val="30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1" i="0" u="sng" strike="noStrike" kern="1200" cap="none" spc="0" normalizeH="0" baseline="0" noProof="0">
              <a:ln>
                <a:noFill/>
              </a:ln>
              <a:effectLst/>
              <a:uLnTx/>
              <a:uFillTx/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1E5D03C-5C94-4E4E-AA66-3A8E07805F23}"/>
              </a:ext>
            </a:extLst>
          </p:cNvPr>
          <p:cNvSpPr txBox="1"/>
          <p:nvPr/>
        </p:nvSpPr>
        <p:spPr>
          <a:xfrm>
            <a:off x="6459243" y="5070746"/>
            <a:ext cx="17113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pt-PT" sz="1200" b="0" i="1" u="none" strike="noStrike">
                <a:solidFill>
                  <a:srgbClr val="000000"/>
                </a:solidFill>
                <a:effectLst/>
                <a:latin typeface="+mj-lt"/>
              </a:rPr>
              <a:t>+1 CTO</a:t>
            </a:r>
            <a:r>
              <a:rPr lang="en-US" sz="1200" b="0" i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algn="l" rtl="0" fontAlgn="base"/>
            <a:r>
              <a:rPr lang="pt-PT" sz="1200" b="0" i="1" u="none" strike="noStrike">
                <a:solidFill>
                  <a:srgbClr val="000000"/>
                </a:solidFill>
                <a:effectLst/>
                <a:latin typeface="+mj-lt"/>
              </a:rPr>
              <a:t>+2 </a:t>
            </a:r>
            <a:r>
              <a:rPr lang="pt-PT" sz="1200" b="0" i="1" u="none" strike="noStrike" err="1">
                <a:solidFill>
                  <a:srgbClr val="000000"/>
                </a:solidFill>
                <a:effectLst/>
                <a:latin typeface="+mj-lt"/>
              </a:rPr>
              <a:t>Product</a:t>
            </a:r>
            <a:r>
              <a:rPr lang="pt-PT" sz="1200" b="0" i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algn="l" rtl="0" fontAlgn="base"/>
            <a:r>
              <a:rPr lang="pt-PT" sz="1200" b="0" i="1" u="none" strike="noStrike">
                <a:solidFill>
                  <a:srgbClr val="000000"/>
                </a:solidFill>
                <a:effectLst/>
                <a:latin typeface="+mj-lt"/>
              </a:rPr>
              <a:t>+3 </a:t>
            </a:r>
            <a:r>
              <a:rPr lang="pt-PT" sz="1200" b="0" i="1" u="none" strike="noStrike" err="1">
                <a:solidFill>
                  <a:srgbClr val="000000"/>
                </a:solidFill>
                <a:effectLst/>
                <a:latin typeface="+mj-lt"/>
              </a:rPr>
              <a:t>Supply</a:t>
            </a:r>
            <a:r>
              <a:rPr lang="pt-PT" sz="1200" b="0" i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algn="l" rtl="0" fontAlgn="base"/>
            <a:r>
              <a:rPr lang="pt-PT" sz="1200" b="0" i="1" u="none" strike="noStrike">
                <a:solidFill>
                  <a:srgbClr val="000000"/>
                </a:solidFill>
                <a:effectLst/>
                <a:latin typeface="+mj-lt"/>
              </a:rPr>
              <a:t>+3 </a:t>
            </a:r>
            <a:r>
              <a:rPr lang="pt-PT" sz="1200" b="0" i="1" u="none" strike="noStrike" err="1">
                <a:solidFill>
                  <a:srgbClr val="000000"/>
                </a:solidFill>
                <a:effectLst/>
                <a:latin typeface="+mj-lt"/>
              </a:rPr>
              <a:t>Customer</a:t>
            </a:r>
            <a:r>
              <a:rPr lang="pt-PT" sz="1200" b="0" i="1" u="none" strike="noStrike">
                <a:solidFill>
                  <a:srgbClr val="000000"/>
                </a:solidFill>
                <a:effectLst/>
                <a:latin typeface="+mj-lt"/>
              </a:rPr>
              <a:t> </a:t>
            </a:r>
            <a:r>
              <a:rPr lang="pt-PT" sz="1200" b="0" i="1" u="none" strike="noStrike" err="1">
                <a:solidFill>
                  <a:srgbClr val="000000"/>
                </a:solidFill>
                <a:effectLst/>
                <a:latin typeface="+mj-lt"/>
              </a:rPr>
              <a:t>Success</a:t>
            </a:r>
            <a:r>
              <a:rPr lang="pt-PT" sz="1200" b="0" i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9CF2C0-8F6D-4725-A4F1-6BDC324F8B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127" y="5193985"/>
            <a:ext cx="804681" cy="66827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17A3A4C-6092-4C00-8265-A5C71A454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1360" y="5193985"/>
            <a:ext cx="804681" cy="66827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DA82AE8-299C-47A1-87F4-DD89D4F583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593" y="5178295"/>
            <a:ext cx="804681" cy="668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60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82ca55-cbf9-4db4-8fb5-aebfbeff3085">
      <Terms xmlns="http://schemas.microsoft.com/office/infopath/2007/PartnerControls"/>
    </lcf76f155ced4ddcb4097134ff3c332f>
    <TaxCatchAll xmlns="b285f51e-8971-483f-bde8-1a8f65b6300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2783F89DD43549B75F7870505D7790" ma:contentTypeVersion="19" ma:contentTypeDescription="Create a new document." ma:contentTypeScope="" ma:versionID="aac03a3747662b242e7a2f1996946b8b">
  <xsd:schema xmlns:xsd="http://www.w3.org/2001/XMLSchema" xmlns:xs="http://www.w3.org/2001/XMLSchema" xmlns:p="http://schemas.microsoft.com/office/2006/metadata/properties" xmlns:ns2="4382ca55-cbf9-4db4-8fb5-aebfbeff3085" xmlns:ns3="b285f51e-8971-483f-bde8-1a8f65b63003" targetNamespace="http://schemas.microsoft.com/office/2006/metadata/properties" ma:root="true" ma:fieldsID="69e1839dc468324a4eff0547a97a2fd9" ns2:_="" ns3:_="">
    <xsd:import namespace="4382ca55-cbf9-4db4-8fb5-aebfbeff3085"/>
    <xsd:import namespace="b285f51e-8971-483f-bde8-1a8f65b630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82ca55-cbf9-4db4-8fb5-aebfbeff30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002ce1-0b15-4407-ba37-ad5699beef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5f51e-8971-483f-bde8-1a8f65b6300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e20000a-726c-4027-8308-8f6e39d208a1}" ma:internalName="TaxCatchAll" ma:showField="CatchAllData" ma:web="b285f51e-8971-483f-bde8-1a8f65b630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56DF04-1A61-4933-9F73-5911CB4421A9}">
  <ds:schemaRefs>
    <ds:schemaRef ds:uri="4382ca55-cbf9-4db4-8fb5-aebfbeff3085"/>
    <ds:schemaRef ds:uri="b285f51e-8971-483f-bde8-1a8f65b63003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1B5BB6B-76A1-4EAA-B2FF-597BBB3CA0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82ca55-cbf9-4db4-8fb5-aebfbeff3085"/>
    <ds:schemaRef ds:uri="b285f51e-8971-483f-bde8-1a8f65b630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6DC261-B0F8-40E2-B376-604AD6C2E5D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Alice Gabouleaud</dc:creator>
  <cp:lastModifiedBy>Alice Gabouleaud</cp:lastModifiedBy>
  <cp:revision>2</cp:revision>
  <dcterms:created xsi:type="dcterms:W3CDTF">2022-02-17T18:23:31Z</dcterms:created>
  <dcterms:modified xsi:type="dcterms:W3CDTF">2025-08-28T17:56:17Z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0x010100472783F89DD43549B75F7870505D7790</vt:lpwstr>
  </property>
  <property fmtid="{D5CDD505-2E9C-101B-9397-08002B2CF9AE}" pid="3" name="MediaServiceImageTags">
    <vt:lpwstr/>
  </property>
  <property fmtid="{D5CDD505-2E9C-101B-9397-08002B2CF9AE}" pid="4" name="Order">
    <vt:r8>5283000</vt:r8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</Properties>
</file>