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85" r:id="rId4"/>
  </p:sldMasterIdLst>
  <p:notesMasterIdLst>
    <p:notesMasterId r:id="rId25"/>
  </p:notesMasterIdLst>
  <p:handoutMasterIdLst>
    <p:handoutMasterId r:id="rId26"/>
  </p:handoutMasterIdLst>
  <p:sldIdLst>
    <p:sldId id="5897" r:id="rId5"/>
    <p:sldId id="5898" r:id="rId6"/>
    <p:sldId id="5874" r:id="rId7"/>
    <p:sldId id="5875" r:id="rId8"/>
    <p:sldId id="2145705915" r:id="rId9"/>
    <p:sldId id="347" r:id="rId10"/>
    <p:sldId id="2145705916" r:id="rId11"/>
    <p:sldId id="5881" r:id="rId12"/>
    <p:sldId id="2145705920" r:id="rId13"/>
    <p:sldId id="5883" r:id="rId14"/>
    <p:sldId id="2145705921" r:id="rId15"/>
    <p:sldId id="2145705922" r:id="rId16"/>
    <p:sldId id="2145705923" r:id="rId17"/>
    <p:sldId id="5885" r:id="rId18"/>
    <p:sldId id="2145705924" r:id="rId19"/>
    <p:sldId id="2145705925" r:id="rId20"/>
    <p:sldId id="2145705926" r:id="rId21"/>
    <p:sldId id="5887" r:id="rId22"/>
    <p:sldId id="2145705927" r:id="rId23"/>
    <p:sldId id="2145705928" r:id="rId24"/>
  </p:sldIdLst>
  <p:sldSz cx="12192000" cy="6858000"/>
  <p:notesSz cx="6858000" cy="9144000"/>
  <p:custDataLst>
    <p:tags r:id="rId27"/>
  </p:custDataLst>
  <p:defaultText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emplate" id="{89CB6B86-5C5B-4EA3-897E-B3BC82C3620D}">
          <p14:sldIdLst>
            <p14:sldId id="5897"/>
            <p14:sldId id="5898"/>
          </p14:sldIdLst>
        </p14:section>
        <p14:section name="Intro Slide" id="{0BC6C91D-D95D-40A4-910D-DF897A80FBF4}">
          <p14:sldIdLst>
            <p14:sldId id="5874"/>
            <p14:sldId id="5875"/>
          </p14:sldIdLst>
        </p14:section>
        <p14:section name="Problem" id="{624BBCC6-60AE-414B-845B-01742F90637B}">
          <p14:sldIdLst>
            <p14:sldId id="2145705915"/>
            <p14:sldId id="347"/>
          </p14:sldIdLst>
        </p14:section>
        <p14:section name="Solution" id="{BF52157B-7488-4024-9CE8-ACD2F9711773}">
          <p14:sldIdLst>
            <p14:sldId id="2145705916"/>
            <p14:sldId id="5881"/>
          </p14:sldIdLst>
        </p14:section>
        <p14:section name="Market" id="{F72823FA-E818-411D-BD60-7DEE72F2CAFC}">
          <p14:sldIdLst>
            <p14:sldId id="2145705920"/>
            <p14:sldId id="5883"/>
          </p14:sldIdLst>
        </p14:section>
        <p14:section name="Competition" id="{F27F91B7-1632-486A-A443-CE2B01289A02}">
          <p14:sldIdLst>
            <p14:sldId id="2145705921"/>
            <p14:sldId id="2145705922"/>
          </p14:sldIdLst>
        </p14:section>
        <p14:section name="Traction" id="{AAE45543-1A92-4E2D-B9C5-D5EF9BF1CB88}">
          <p14:sldIdLst>
            <p14:sldId id="2145705923"/>
            <p14:sldId id="5885"/>
          </p14:sldIdLst>
        </p14:section>
        <p14:section name="Team" id="{B3321D41-D244-43D0-A265-46EB5C770E82}">
          <p14:sldIdLst>
            <p14:sldId id="2145705924"/>
            <p14:sldId id="2145705925"/>
          </p14:sldIdLst>
        </p14:section>
        <p14:section name="Ask &amp; Aim" id="{3DBD7DDD-65AD-4552-B7DF-7EE2FB68CB75}">
          <p14:sldIdLst>
            <p14:sldId id="2145705926"/>
            <p14:sldId id="5887"/>
          </p14:sldIdLst>
        </p14:section>
        <p14:section name="The Closure Slide" id="{E193675D-B720-4639-A92E-019160674BA6}">
          <p14:sldIdLst>
            <p14:sldId id="2145705927"/>
            <p14:sldId id="214570592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CA5"/>
    <a:srgbClr val="3F66B2"/>
    <a:srgbClr val="7F99CC"/>
    <a:srgbClr val="FFFFFF"/>
    <a:srgbClr val="F583DF"/>
    <a:srgbClr val="F7CC45"/>
    <a:srgbClr val="D8F6DF"/>
    <a:srgbClr val="D90809"/>
    <a:srgbClr val="E7E6E6"/>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01F0AA-58E5-4FF9-B52D-846F3A07623C}" v="2" dt="2024-12-10T15:55:26.556"/>
    <p1510:client id="{67636D5B-A97D-B249-2E60-B6CB2FBC6ED6}" v="11" dt="2024-12-10T16:32:59.832"/>
    <p1510:client id="{EF233D56-12A4-339E-5F37-E183393622B3}" v="26" dt="2024-12-10T16:34:39.4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8" d="100"/>
          <a:sy n="148" d="100"/>
        </p:scale>
        <p:origin x="740" y="9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gs" Target="tags/tag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C0385A9-19D8-454E-881B-EC9DC2CA071D}" type="datetimeFigureOut">
              <a:rPr lang="en-US" smtClean="0"/>
              <a:t>10/27/2025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110298A-A03F-418F-998A-F7CA54F8BFE9}" type="slidenum">
              <a:rPr lang="en-US" smtClean="0"/>
              <a:t>‹#›</a:t>
            </a:fld>
            <a:endParaRPr lang="en-US"/>
          </a:p>
        </p:txBody>
      </p:sp>
    </p:spTree>
    <p:extLst>
      <p:ext uri="{BB962C8B-B14F-4D97-AF65-F5344CB8AC3E}">
        <p14:creationId xmlns:p14="http://schemas.microsoft.com/office/powerpoint/2010/main" val="11084894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atin typeface="Montserrat" panose="00000500000000000000" pitchFamily="2" charset="0"/>
                <a:sym typeface="Montserrat" panose="00000500000000000000" pitchFamily="2"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rtl="0">
              <a:defRPr sz="1200">
                <a:latin typeface="Montserrat" panose="00000500000000000000" pitchFamily="2" charset="0"/>
                <a:sym typeface="Montserrat" panose="00000500000000000000" pitchFamily="2" charset="0"/>
              </a:defRPr>
            </a:lvl1pPr>
          </a:lstStyle>
          <a:p>
            <a:fld id="{A697C656-9DA9-4215-9625-32440BD0C7A4}" type="datetimeFigureOut">
              <a:rPr lang="en-US" smtClean="0"/>
              <a:pPr/>
              <a:t>10/27/2025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rtl="0">
              <a:defRPr sz="1200">
                <a:latin typeface="Montserrat" panose="00000500000000000000" pitchFamily="2" charset="0"/>
                <a:sym typeface="Montserrat" panose="00000500000000000000" pitchFamily="2"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rtl="0">
              <a:defRPr sz="1200">
                <a:latin typeface="Montserrat" panose="00000500000000000000" pitchFamily="2" charset="0"/>
                <a:sym typeface="Montserrat" panose="00000500000000000000" pitchFamily="2" charset="0"/>
              </a:defRPr>
            </a:lvl1pPr>
          </a:lstStyle>
          <a:p>
            <a:fld id="{D27C3B40-38F1-421A-9165-ADC2738F4BBB}" type="slidenum">
              <a:rPr lang="en-US" smtClean="0"/>
              <a:pPr/>
              <a:t>‹#›</a:t>
            </a:fld>
            <a:endParaRPr lang="en-US"/>
          </a:p>
        </p:txBody>
      </p:sp>
    </p:spTree>
    <p:extLst>
      <p:ext uri="{BB962C8B-B14F-4D97-AF65-F5344CB8AC3E}">
        <p14:creationId xmlns:p14="http://schemas.microsoft.com/office/powerpoint/2010/main" val="3038705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ontserrat" panose="00000500000000000000" pitchFamily="2" charset="0"/>
        <a:ea typeface="+mn-ea"/>
        <a:cs typeface="+mn-cs"/>
        <a:sym typeface="Montserrat" panose="00000500000000000000" pitchFamily="2" charset="0"/>
      </a:defRPr>
    </a:lvl1pPr>
    <a:lvl2pPr marL="457200" algn="l" defTabSz="914400" rtl="0" eaLnBrk="1" latinLnBrk="0" hangingPunct="1">
      <a:defRPr sz="1200" kern="1200">
        <a:solidFill>
          <a:schemeClr val="tx1"/>
        </a:solidFill>
        <a:latin typeface="Montserrat" panose="00000500000000000000" pitchFamily="2" charset="0"/>
        <a:ea typeface="+mn-ea"/>
        <a:cs typeface="+mn-cs"/>
        <a:sym typeface="Montserrat" panose="00000500000000000000" pitchFamily="2" charset="0"/>
      </a:defRPr>
    </a:lvl2pPr>
    <a:lvl3pPr marL="914400" algn="l" defTabSz="914400" rtl="0" eaLnBrk="1" latinLnBrk="0" hangingPunct="1">
      <a:defRPr sz="1200" kern="1200">
        <a:solidFill>
          <a:schemeClr val="tx1"/>
        </a:solidFill>
        <a:latin typeface="Montserrat" panose="00000500000000000000" pitchFamily="2" charset="0"/>
        <a:ea typeface="+mn-ea"/>
        <a:cs typeface="+mn-cs"/>
        <a:sym typeface="Montserrat" panose="00000500000000000000" pitchFamily="2" charset="0"/>
      </a:defRPr>
    </a:lvl3pPr>
    <a:lvl4pPr marL="1371600" algn="l" defTabSz="914400" rtl="0" eaLnBrk="1" latinLnBrk="0" hangingPunct="1">
      <a:defRPr sz="1200" kern="1200">
        <a:solidFill>
          <a:schemeClr val="tx1"/>
        </a:solidFill>
        <a:latin typeface="Montserrat" panose="00000500000000000000" pitchFamily="2" charset="0"/>
        <a:ea typeface="+mn-ea"/>
        <a:cs typeface="+mn-cs"/>
        <a:sym typeface="Montserrat" panose="00000500000000000000" pitchFamily="2" charset="0"/>
      </a:defRPr>
    </a:lvl4pPr>
    <a:lvl5pPr marL="1828800" algn="l" defTabSz="914400" rtl="0" eaLnBrk="1" latinLnBrk="0" hangingPunct="1">
      <a:defRPr sz="1200" kern="1200">
        <a:solidFill>
          <a:schemeClr val="tx1"/>
        </a:solidFill>
        <a:latin typeface="Montserrat" panose="00000500000000000000" pitchFamily="2" charset="0"/>
        <a:ea typeface="+mn-ea"/>
        <a:cs typeface="+mn-cs"/>
        <a:sym typeface="Montserrat" panose="00000500000000000000" pitchFamily="2"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1</a:t>
            </a:fld>
            <a:endParaRPr lang="en-US"/>
          </a:p>
        </p:txBody>
      </p:sp>
    </p:spTree>
    <p:extLst>
      <p:ext uri="{BB962C8B-B14F-4D97-AF65-F5344CB8AC3E}">
        <p14:creationId xmlns:p14="http://schemas.microsoft.com/office/powerpoint/2010/main" val="18765719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10</a:t>
            </a:fld>
            <a:endParaRPr lang="en-US"/>
          </a:p>
        </p:txBody>
      </p:sp>
    </p:spTree>
    <p:extLst>
      <p:ext uri="{BB962C8B-B14F-4D97-AF65-F5344CB8AC3E}">
        <p14:creationId xmlns:p14="http://schemas.microsoft.com/office/powerpoint/2010/main" val="10080357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11</a:t>
            </a:fld>
            <a:endParaRPr lang="en-US"/>
          </a:p>
        </p:txBody>
      </p:sp>
    </p:spTree>
    <p:extLst>
      <p:ext uri="{BB962C8B-B14F-4D97-AF65-F5344CB8AC3E}">
        <p14:creationId xmlns:p14="http://schemas.microsoft.com/office/powerpoint/2010/main" val="18239136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12</a:t>
            </a:fld>
            <a:endParaRPr lang="en-US"/>
          </a:p>
        </p:txBody>
      </p:sp>
    </p:spTree>
    <p:extLst>
      <p:ext uri="{BB962C8B-B14F-4D97-AF65-F5344CB8AC3E}">
        <p14:creationId xmlns:p14="http://schemas.microsoft.com/office/powerpoint/2010/main" val="104199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13</a:t>
            </a:fld>
            <a:endParaRPr lang="en-US"/>
          </a:p>
        </p:txBody>
      </p:sp>
    </p:spTree>
    <p:extLst>
      <p:ext uri="{BB962C8B-B14F-4D97-AF65-F5344CB8AC3E}">
        <p14:creationId xmlns:p14="http://schemas.microsoft.com/office/powerpoint/2010/main" val="33534353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14</a:t>
            </a:fld>
            <a:endParaRPr lang="en-US"/>
          </a:p>
        </p:txBody>
      </p:sp>
    </p:spTree>
    <p:extLst>
      <p:ext uri="{BB962C8B-B14F-4D97-AF65-F5344CB8AC3E}">
        <p14:creationId xmlns:p14="http://schemas.microsoft.com/office/powerpoint/2010/main" val="31459765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15</a:t>
            </a:fld>
            <a:endParaRPr lang="en-US"/>
          </a:p>
        </p:txBody>
      </p:sp>
    </p:spTree>
    <p:extLst>
      <p:ext uri="{BB962C8B-B14F-4D97-AF65-F5344CB8AC3E}">
        <p14:creationId xmlns:p14="http://schemas.microsoft.com/office/powerpoint/2010/main" val="38010882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16</a:t>
            </a:fld>
            <a:endParaRPr lang="en-US"/>
          </a:p>
        </p:txBody>
      </p:sp>
    </p:spTree>
    <p:extLst>
      <p:ext uri="{BB962C8B-B14F-4D97-AF65-F5344CB8AC3E}">
        <p14:creationId xmlns:p14="http://schemas.microsoft.com/office/powerpoint/2010/main" val="41516700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17</a:t>
            </a:fld>
            <a:endParaRPr lang="en-US"/>
          </a:p>
        </p:txBody>
      </p:sp>
    </p:spTree>
    <p:extLst>
      <p:ext uri="{BB962C8B-B14F-4D97-AF65-F5344CB8AC3E}">
        <p14:creationId xmlns:p14="http://schemas.microsoft.com/office/powerpoint/2010/main" val="27958607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18</a:t>
            </a:fld>
            <a:endParaRPr lang="en-US"/>
          </a:p>
        </p:txBody>
      </p:sp>
    </p:spTree>
    <p:extLst>
      <p:ext uri="{BB962C8B-B14F-4D97-AF65-F5344CB8AC3E}">
        <p14:creationId xmlns:p14="http://schemas.microsoft.com/office/powerpoint/2010/main" val="6747197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19</a:t>
            </a:fld>
            <a:endParaRPr lang="en-US"/>
          </a:p>
        </p:txBody>
      </p:sp>
    </p:spTree>
    <p:extLst>
      <p:ext uri="{BB962C8B-B14F-4D97-AF65-F5344CB8AC3E}">
        <p14:creationId xmlns:p14="http://schemas.microsoft.com/office/powerpoint/2010/main" val="3373588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2</a:t>
            </a:fld>
            <a:endParaRPr lang="en-US"/>
          </a:p>
        </p:txBody>
      </p:sp>
    </p:spTree>
    <p:extLst>
      <p:ext uri="{BB962C8B-B14F-4D97-AF65-F5344CB8AC3E}">
        <p14:creationId xmlns:p14="http://schemas.microsoft.com/office/powerpoint/2010/main" val="23980047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20</a:t>
            </a:fld>
            <a:endParaRPr lang="en-US"/>
          </a:p>
        </p:txBody>
      </p:sp>
    </p:spTree>
    <p:extLst>
      <p:ext uri="{BB962C8B-B14F-4D97-AF65-F5344CB8AC3E}">
        <p14:creationId xmlns:p14="http://schemas.microsoft.com/office/powerpoint/2010/main" val="1739273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3</a:t>
            </a:fld>
            <a:endParaRPr lang="en-US"/>
          </a:p>
        </p:txBody>
      </p:sp>
    </p:spTree>
    <p:extLst>
      <p:ext uri="{BB962C8B-B14F-4D97-AF65-F5344CB8AC3E}">
        <p14:creationId xmlns:p14="http://schemas.microsoft.com/office/powerpoint/2010/main" val="650613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4</a:t>
            </a:fld>
            <a:endParaRPr lang="en-US"/>
          </a:p>
        </p:txBody>
      </p:sp>
    </p:spTree>
    <p:extLst>
      <p:ext uri="{BB962C8B-B14F-4D97-AF65-F5344CB8AC3E}">
        <p14:creationId xmlns:p14="http://schemas.microsoft.com/office/powerpoint/2010/main" val="30341439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5</a:t>
            </a:fld>
            <a:endParaRPr lang="en-US"/>
          </a:p>
        </p:txBody>
      </p:sp>
    </p:spTree>
    <p:extLst>
      <p:ext uri="{BB962C8B-B14F-4D97-AF65-F5344CB8AC3E}">
        <p14:creationId xmlns:p14="http://schemas.microsoft.com/office/powerpoint/2010/main" val="209983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6</a:t>
            </a:fld>
            <a:endParaRPr lang="en-US"/>
          </a:p>
        </p:txBody>
      </p:sp>
    </p:spTree>
    <p:extLst>
      <p:ext uri="{BB962C8B-B14F-4D97-AF65-F5344CB8AC3E}">
        <p14:creationId xmlns:p14="http://schemas.microsoft.com/office/powerpoint/2010/main" val="27569455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7</a:t>
            </a:fld>
            <a:endParaRPr lang="en-US"/>
          </a:p>
        </p:txBody>
      </p:sp>
    </p:spTree>
    <p:extLst>
      <p:ext uri="{BB962C8B-B14F-4D97-AF65-F5344CB8AC3E}">
        <p14:creationId xmlns:p14="http://schemas.microsoft.com/office/powerpoint/2010/main" val="24518015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8</a:t>
            </a:fld>
            <a:endParaRPr lang="en-US"/>
          </a:p>
        </p:txBody>
      </p:sp>
    </p:spTree>
    <p:extLst>
      <p:ext uri="{BB962C8B-B14F-4D97-AF65-F5344CB8AC3E}">
        <p14:creationId xmlns:p14="http://schemas.microsoft.com/office/powerpoint/2010/main" val="4138423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7C3B40-38F1-421A-9165-ADC2738F4BBB}" type="slidenum">
              <a:rPr lang="en-US" smtClean="0"/>
              <a:pPr/>
              <a:t>9</a:t>
            </a:fld>
            <a:endParaRPr lang="en-US"/>
          </a:p>
        </p:txBody>
      </p:sp>
    </p:spTree>
    <p:extLst>
      <p:ext uri="{BB962C8B-B14F-4D97-AF65-F5344CB8AC3E}">
        <p14:creationId xmlns:p14="http://schemas.microsoft.com/office/powerpoint/2010/main" val="38027458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oleObject" Target="../embeddings/oleObject5.bin"/><Relationship Id="rId7"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6.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7.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8.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Blue">
    <p:bg>
      <p:bgPr>
        <a:solidFill>
          <a:schemeClr val="tx2"/>
        </a:solidFill>
        <a:effectLst/>
      </p:bgPr>
    </p:bg>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F97E69EF-0EC0-4A7E-9A16-67DB5C941ACF}"/>
              </a:ext>
            </a:extLst>
          </p:cNvPr>
          <p:cNvGraphicFramePr>
            <a:graphicFrameLocks noChangeAspect="1"/>
          </p:cNvGraphicFramePr>
          <p:nvPr userDrawn="1">
            <p:custDataLst>
              <p:tags r:id="rId1"/>
            </p:custDataLst>
            <p:extLst>
              <p:ext uri="{D42A27DB-BD31-4B8C-83A1-F6EECF244321}">
                <p14:modId xmlns:p14="http://schemas.microsoft.com/office/powerpoint/2010/main" val="288913975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9" imgH="349" progId="TCLayout.ActiveDocument.1">
                  <p:embed/>
                </p:oleObj>
              </mc:Choice>
              <mc:Fallback>
                <p:oleObj name="think-cell Slide" r:id="rId3" imgW="349" imgH="349" progId="TCLayout.ActiveDocument.1">
                  <p:embed/>
                  <p:pic>
                    <p:nvPicPr>
                      <p:cNvPr id="7" name="Object 6" hidden="1">
                        <a:extLst>
                          <a:ext uri="{FF2B5EF4-FFF2-40B4-BE49-F238E27FC236}">
                            <a16:creationId xmlns:a16="http://schemas.microsoft.com/office/drawing/2014/main" id="{F97E69EF-0EC0-4A7E-9A16-67DB5C941AC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447386331"/>
      </p:ext>
    </p:extLst>
  </p:cSld>
  <p:clrMapOvr>
    <a:masterClrMapping/>
  </p:clrMapOvr>
  <p:extLst>
    <p:ext uri="{DCECCB84-F9BA-43D5-87BE-67443E8EF086}">
      <p15:sldGuideLst xmlns:p15="http://schemas.microsoft.com/office/powerpoint/2012/main">
        <p15:guide id="1" orient="horz" pos="4110" userDrawn="1">
          <p15:clr>
            <a:srgbClr val="FBAE40"/>
          </p15:clr>
        </p15:guide>
        <p15:guide id="2" pos="211" userDrawn="1">
          <p15:clr>
            <a:srgbClr val="FBAE40"/>
          </p15:clr>
        </p15:guide>
        <p15:guide id="3" pos="7469" userDrawn="1">
          <p15:clr>
            <a:srgbClr val="FBAE40"/>
          </p15:clr>
        </p15:guide>
        <p15:guide id="4" orient="horz" pos="21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ubtitle (Your website + mail)">
    <p:spTree>
      <p:nvGrpSpPr>
        <p:cNvPr id="1" name=""/>
        <p:cNvGrpSpPr/>
        <p:nvPr/>
      </p:nvGrpSpPr>
      <p:grpSpPr>
        <a:xfrm>
          <a:off x="0" y="0"/>
          <a:ext cx="0" cy="0"/>
          <a:chOff x="0" y="0"/>
          <a:chExt cx="0" cy="0"/>
        </a:xfrm>
      </p:grpSpPr>
      <p:graphicFrame>
        <p:nvGraphicFramePr>
          <p:cNvPr id="14" name="Object 13" hidden="1">
            <a:extLst>
              <a:ext uri="{FF2B5EF4-FFF2-40B4-BE49-F238E27FC236}">
                <a16:creationId xmlns:a16="http://schemas.microsoft.com/office/drawing/2014/main" id="{73FAD546-354E-434D-A6F4-D1177C43CB31}"/>
              </a:ext>
            </a:extLst>
          </p:cNvPr>
          <p:cNvGraphicFramePr>
            <a:graphicFrameLocks noChangeAspect="1"/>
          </p:cNvGraphicFramePr>
          <p:nvPr userDrawn="1">
            <p:custDataLst>
              <p:tags r:id="rId1"/>
            </p:custDataLst>
            <p:extLst>
              <p:ext uri="{D42A27DB-BD31-4B8C-83A1-F6EECF244321}">
                <p14:modId xmlns:p14="http://schemas.microsoft.com/office/powerpoint/2010/main" val="6097604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9" imgH="349" progId="TCLayout.ActiveDocument.1">
                  <p:embed/>
                </p:oleObj>
              </mc:Choice>
              <mc:Fallback>
                <p:oleObj name="think-cell Slide" r:id="rId3" imgW="349" imgH="349" progId="TCLayout.ActiveDocument.1">
                  <p:embed/>
                  <p:pic>
                    <p:nvPicPr>
                      <p:cNvPr id="14" name="Object 13" hidden="1">
                        <a:extLst>
                          <a:ext uri="{FF2B5EF4-FFF2-40B4-BE49-F238E27FC236}">
                            <a16:creationId xmlns:a16="http://schemas.microsoft.com/office/drawing/2014/main" id="{73FAD546-354E-434D-A6F4-D1177C43CB3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F2B19EF2-A1C9-44AC-A7BF-25EDE8575F69}"/>
              </a:ext>
            </a:extLst>
          </p:cNvPr>
          <p:cNvSpPr>
            <a:spLocks noGrp="1"/>
          </p:cNvSpPr>
          <p:nvPr>
            <p:ph type="title"/>
          </p:nvPr>
        </p:nvSpPr>
        <p:spPr>
          <a:xfrm>
            <a:off x="334962" y="332656"/>
            <a:ext cx="11522075" cy="387798"/>
          </a:xfrm>
        </p:spPr>
        <p:txBody>
          <a:bodyPr vert="horz"/>
          <a:lstStyle>
            <a:lvl1pPr rtl="0">
              <a:defRPr sz="2800"/>
            </a:lvl1pPr>
          </a:lstStyle>
          <a:p>
            <a:r>
              <a:rPr lang="en-US" noProof="0"/>
              <a:t>Click to edit Master title style</a:t>
            </a:r>
          </a:p>
        </p:txBody>
      </p:sp>
      <p:sp>
        <p:nvSpPr>
          <p:cNvPr id="4" name="Text Placeholder 3">
            <a:extLst>
              <a:ext uri="{FF2B5EF4-FFF2-40B4-BE49-F238E27FC236}">
                <a16:creationId xmlns:a16="http://schemas.microsoft.com/office/drawing/2014/main" id="{8E39D163-7F36-43FB-BC0B-31A9C53112B5}"/>
              </a:ext>
            </a:extLst>
          </p:cNvPr>
          <p:cNvSpPr>
            <a:spLocks noGrp="1"/>
          </p:cNvSpPr>
          <p:nvPr>
            <p:ph type="body" sz="quarter" idx="10"/>
          </p:nvPr>
        </p:nvSpPr>
        <p:spPr>
          <a:xfrm>
            <a:off x="334963" y="836712"/>
            <a:ext cx="11522075" cy="215900"/>
          </a:xfrm>
        </p:spPr>
        <p:txBody>
          <a:bodyPr anchor="b"/>
          <a:lstStyle>
            <a:lvl1pPr algn="l" rtl="0">
              <a:defRPr sz="1600">
                <a:solidFill>
                  <a:schemeClr val="tx1"/>
                </a:solidFill>
              </a:defRPr>
            </a:lvl1pPr>
          </a:lstStyle>
          <a:p>
            <a:pPr lvl="0"/>
            <a:r>
              <a:rPr lang="en-US" noProof="0"/>
              <a:t>Click to edit Master text styles</a:t>
            </a:r>
          </a:p>
        </p:txBody>
      </p:sp>
      <p:sp>
        <p:nvSpPr>
          <p:cNvPr id="9" name="Rectangle 8">
            <a:extLst>
              <a:ext uri="{FF2B5EF4-FFF2-40B4-BE49-F238E27FC236}">
                <a16:creationId xmlns:a16="http://schemas.microsoft.com/office/drawing/2014/main" id="{323179AD-F550-4886-92FF-B8B1B0B643FB}"/>
              </a:ext>
            </a:extLst>
          </p:cNvPr>
          <p:cNvSpPr/>
          <p:nvPr userDrawn="1"/>
        </p:nvSpPr>
        <p:spPr>
          <a:xfrm>
            <a:off x="0" y="6524624"/>
            <a:ext cx="12192000" cy="3333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noProof="0"/>
          </a:p>
        </p:txBody>
      </p:sp>
      <p:sp>
        <p:nvSpPr>
          <p:cNvPr id="10" name="Rectangle 9">
            <a:extLst>
              <a:ext uri="{FF2B5EF4-FFF2-40B4-BE49-F238E27FC236}">
                <a16:creationId xmlns:a16="http://schemas.microsoft.com/office/drawing/2014/main" id="{408541CD-413B-4523-BF7F-3F16FED2859C}"/>
              </a:ext>
            </a:extLst>
          </p:cNvPr>
          <p:cNvSpPr/>
          <p:nvPr userDrawn="1"/>
        </p:nvSpPr>
        <p:spPr>
          <a:xfrm>
            <a:off x="0" y="6524624"/>
            <a:ext cx="334962" cy="333375"/>
          </a:xfrm>
          <a:prstGeom prst="rect">
            <a:avLst/>
          </a:prstGeom>
        </p:spPr>
        <p:txBody>
          <a:bodyPr wrap="none" anchor="ctr">
            <a:noAutofit/>
          </a:bodyPr>
          <a:lstStyle/>
          <a:p>
            <a:pPr algn="ctr" rtl="0"/>
            <a:fld id="{E3813BF9-5145-4417-B95D-FA8627973885}" type="slidenum">
              <a:rPr lang="en-US" sz="800" b="1" noProof="0" smtClean="0">
                <a:solidFill>
                  <a:schemeClr val="bg1">
                    <a:lumMod val="50000"/>
                  </a:schemeClr>
                </a:solidFill>
                <a:latin typeface="+mn-lt"/>
              </a:rPr>
              <a:pPr algn="ctr" rtl="0"/>
              <a:t>‹#›</a:t>
            </a:fld>
            <a:endParaRPr lang="en-US" sz="800" b="1" noProof="0">
              <a:solidFill>
                <a:schemeClr val="bg1">
                  <a:lumMod val="50000"/>
                </a:schemeClr>
              </a:solidFill>
              <a:latin typeface="+mn-lt"/>
            </a:endParaRPr>
          </a:p>
        </p:txBody>
      </p:sp>
      <p:sp>
        <p:nvSpPr>
          <p:cNvPr id="3" name="TextBox 2">
            <a:extLst>
              <a:ext uri="{FF2B5EF4-FFF2-40B4-BE49-F238E27FC236}">
                <a16:creationId xmlns:a16="http://schemas.microsoft.com/office/drawing/2014/main" id="{69764432-2E60-1662-1DCB-87300DE8D4C1}"/>
              </a:ext>
            </a:extLst>
          </p:cNvPr>
          <p:cNvSpPr txBox="1"/>
          <p:nvPr userDrawn="1"/>
        </p:nvSpPr>
        <p:spPr>
          <a:xfrm>
            <a:off x="4460137" y="6637451"/>
            <a:ext cx="3271729" cy="107722"/>
          </a:xfrm>
          <a:prstGeom prst="rect">
            <a:avLst/>
          </a:prstGeom>
          <a:noFill/>
        </p:spPr>
        <p:txBody>
          <a:bodyPr wrap="none" lIns="0" tIns="0" rIns="0" bIns="0" rtlCol="0" anchor="ctr">
            <a:spAutoFit/>
          </a:bodyPr>
          <a:lstStyle/>
          <a:p>
            <a:pPr algn="ctr" rtl="0"/>
            <a:r>
              <a:rPr lang="en-US" sz="700" spc="300" noProof="0">
                <a:solidFill>
                  <a:schemeClr val="bg1">
                    <a:lumMod val="50000"/>
                  </a:schemeClr>
                </a:solidFill>
                <a:latin typeface="Montserrat" panose="00000500000000000000" pitchFamily="2" charset="0"/>
                <a:ea typeface="Roboto" panose="02000000000000000000" pitchFamily="2" charset="0"/>
                <a:cs typeface="Lato" charset="0"/>
                <a:sym typeface="Montserrat" panose="00000500000000000000" pitchFamily="2" charset="0"/>
              </a:rPr>
              <a:t>Your website  |  you@emailaddress.com</a:t>
            </a:r>
          </a:p>
        </p:txBody>
      </p:sp>
    </p:spTree>
    <p:extLst>
      <p:ext uri="{BB962C8B-B14F-4D97-AF65-F5344CB8AC3E}">
        <p14:creationId xmlns:p14="http://schemas.microsoft.com/office/powerpoint/2010/main" val="1017507232"/>
      </p:ext>
    </p:extLst>
  </p:cSld>
  <p:clrMapOvr>
    <a:masterClrMapping/>
  </p:clrMapOvr>
  <p:extLst>
    <p:ext uri="{DCECCB84-F9BA-43D5-87BE-67443E8EF086}">
      <p15:sldGuideLst xmlns:p15="http://schemas.microsoft.com/office/powerpoint/2012/main">
        <p15:guide id="1" orient="horz" pos="3974" userDrawn="1">
          <p15:clr>
            <a:srgbClr val="FBAE40"/>
          </p15:clr>
        </p15:guide>
        <p15:guide id="2" pos="211" userDrawn="1">
          <p15:clr>
            <a:srgbClr val="FBAE40"/>
          </p15:clr>
        </p15:guide>
        <p15:guide id="3" pos="7469" userDrawn="1">
          <p15:clr>
            <a:srgbClr val="FBAE40"/>
          </p15:clr>
        </p15:guide>
        <p15:guide id="4" orient="horz" pos="799"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graphicFrame>
        <p:nvGraphicFramePr>
          <p:cNvPr id="14" name="Object 13" hidden="1">
            <a:extLst>
              <a:ext uri="{FF2B5EF4-FFF2-40B4-BE49-F238E27FC236}">
                <a16:creationId xmlns:a16="http://schemas.microsoft.com/office/drawing/2014/main" id="{73FAD546-354E-434D-A6F4-D1177C43CB31}"/>
              </a:ext>
            </a:extLst>
          </p:cNvPr>
          <p:cNvGraphicFramePr>
            <a:graphicFrameLocks noChangeAspect="1"/>
          </p:cNvGraphicFramePr>
          <p:nvPr userDrawn="1">
            <p:custDataLst>
              <p:tags r:id="rId1"/>
            </p:custDataLst>
            <p:extLst>
              <p:ext uri="{D42A27DB-BD31-4B8C-83A1-F6EECF244321}">
                <p14:modId xmlns:p14="http://schemas.microsoft.com/office/powerpoint/2010/main" val="364841533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9" imgH="349" progId="TCLayout.ActiveDocument.1">
                  <p:embed/>
                </p:oleObj>
              </mc:Choice>
              <mc:Fallback>
                <p:oleObj name="think-cell Slide" r:id="rId3" imgW="349" imgH="349" progId="TCLayout.ActiveDocument.1">
                  <p:embed/>
                  <p:pic>
                    <p:nvPicPr>
                      <p:cNvPr id="14" name="Object 13" hidden="1">
                        <a:extLst>
                          <a:ext uri="{FF2B5EF4-FFF2-40B4-BE49-F238E27FC236}">
                            <a16:creationId xmlns:a16="http://schemas.microsoft.com/office/drawing/2014/main" id="{73FAD546-354E-434D-A6F4-D1177C43CB3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F2B19EF2-A1C9-44AC-A7BF-25EDE8575F69}"/>
              </a:ext>
            </a:extLst>
          </p:cNvPr>
          <p:cNvSpPr>
            <a:spLocks noGrp="1"/>
          </p:cNvSpPr>
          <p:nvPr>
            <p:ph type="title"/>
          </p:nvPr>
        </p:nvSpPr>
        <p:spPr>
          <a:xfrm>
            <a:off x="334962" y="332656"/>
            <a:ext cx="11522075" cy="387798"/>
          </a:xfrm>
        </p:spPr>
        <p:txBody>
          <a:bodyPr vert="horz"/>
          <a:lstStyle>
            <a:lvl1pPr rtl="0">
              <a:defRPr sz="2800"/>
            </a:lvl1pPr>
          </a:lstStyle>
          <a:p>
            <a:r>
              <a:rPr lang="en-US" noProof="0"/>
              <a:t>Click to edit Master title style</a:t>
            </a:r>
          </a:p>
        </p:txBody>
      </p:sp>
      <p:sp>
        <p:nvSpPr>
          <p:cNvPr id="4" name="Text Placeholder 3">
            <a:extLst>
              <a:ext uri="{FF2B5EF4-FFF2-40B4-BE49-F238E27FC236}">
                <a16:creationId xmlns:a16="http://schemas.microsoft.com/office/drawing/2014/main" id="{8E39D163-7F36-43FB-BC0B-31A9C53112B5}"/>
              </a:ext>
            </a:extLst>
          </p:cNvPr>
          <p:cNvSpPr>
            <a:spLocks noGrp="1"/>
          </p:cNvSpPr>
          <p:nvPr>
            <p:ph type="body" sz="quarter" idx="10"/>
          </p:nvPr>
        </p:nvSpPr>
        <p:spPr>
          <a:xfrm>
            <a:off x="334963" y="836712"/>
            <a:ext cx="11522075" cy="215900"/>
          </a:xfrm>
        </p:spPr>
        <p:txBody>
          <a:bodyPr anchor="b"/>
          <a:lstStyle>
            <a:lvl1pPr algn="l" rtl="0">
              <a:defRPr sz="1600">
                <a:solidFill>
                  <a:schemeClr val="tx1"/>
                </a:solidFill>
              </a:defRPr>
            </a:lvl1pPr>
          </a:lstStyle>
          <a:p>
            <a:pPr lvl="0"/>
            <a:r>
              <a:rPr lang="en-US" noProof="0"/>
              <a:t>Click to edit Master text styles</a:t>
            </a:r>
          </a:p>
        </p:txBody>
      </p:sp>
      <p:sp>
        <p:nvSpPr>
          <p:cNvPr id="9" name="Rectangle 8">
            <a:extLst>
              <a:ext uri="{FF2B5EF4-FFF2-40B4-BE49-F238E27FC236}">
                <a16:creationId xmlns:a16="http://schemas.microsoft.com/office/drawing/2014/main" id="{323179AD-F550-4886-92FF-B8B1B0B643FB}"/>
              </a:ext>
            </a:extLst>
          </p:cNvPr>
          <p:cNvSpPr/>
          <p:nvPr userDrawn="1"/>
        </p:nvSpPr>
        <p:spPr>
          <a:xfrm>
            <a:off x="0" y="6524624"/>
            <a:ext cx="12192000" cy="3333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noProof="0"/>
          </a:p>
        </p:txBody>
      </p:sp>
      <p:sp>
        <p:nvSpPr>
          <p:cNvPr id="10" name="Rectangle 9">
            <a:extLst>
              <a:ext uri="{FF2B5EF4-FFF2-40B4-BE49-F238E27FC236}">
                <a16:creationId xmlns:a16="http://schemas.microsoft.com/office/drawing/2014/main" id="{408541CD-413B-4523-BF7F-3F16FED2859C}"/>
              </a:ext>
            </a:extLst>
          </p:cNvPr>
          <p:cNvSpPr/>
          <p:nvPr userDrawn="1"/>
        </p:nvSpPr>
        <p:spPr>
          <a:xfrm>
            <a:off x="0" y="6524624"/>
            <a:ext cx="334962" cy="333375"/>
          </a:xfrm>
          <a:prstGeom prst="rect">
            <a:avLst/>
          </a:prstGeom>
        </p:spPr>
        <p:txBody>
          <a:bodyPr wrap="none" anchor="ctr">
            <a:noAutofit/>
          </a:bodyPr>
          <a:lstStyle/>
          <a:p>
            <a:pPr algn="ctr" rtl="0"/>
            <a:fld id="{E3813BF9-5145-4417-B95D-FA8627973885}" type="slidenum">
              <a:rPr lang="en-US" sz="800" b="1" noProof="0" smtClean="0">
                <a:solidFill>
                  <a:schemeClr val="bg1">
                    <a:lumMod val="50000"/>
                  </a:schemeClr>
                </a:solidFill>
                <a:latin typeface="+mn-lt"/>
              </a:rPr>
              <a:pPr algn="ctr" rtl="0"/>
              <a:t>‹#›</a:t>
            </a:fld>
            <a:endParaRPr lang="en-US" sz="800" b="1" noProof="0">
              <a:solidFill>
                <a:schemeClr val="bg1">
                  <a:lumMod val="50000"/>
                </a:schemeClr>
              </a:solidFill>
              <a:latin typeface="+mn-lt"/>
            </a:endParaRPr>
          </a:p>
        </p:txBody>
      </p:sp>
      <p:sp>
        <p:nvSpPr>
          <p:cNvPr id="3" name="TextBox 2">
            <a:extLst>
              <a:ext uri="{FF2B5EF4-FFF2-40B4-BE49-F238E27FC236}">
                <a16:creationId xmlns:a16="http://schemas.microsoft.com/office/drawing/2014/main" id="{69764432-2E60-1662-1DCB-87300DE8D4C1}"/>
              </a:ext>
            </a:extLst>
          </p:cNvPr>
          <p:cNvSpPr txBox="1"/>
          <p:nvPr userDrawn="1"/>
        </p:nvSpPr>
        <p:spPr>
          <a:xfrm>
            <a:off x="4460137" y="6637451"/>
            <a:ext cx="3271729" cy="107722"/>
          </a:xfrm>
          <a:prstGeom prst="rect">
            <a:avLst/>
          </a:prstGeom>
          <a:noFill/>
        </p:spPr>
        <p:txBody>
          <a:bodyPr wrap="none" lIns="0" tIns="0" rIns="0" bIns="0" rtlCol="0" anchor="ctr">
            <a:spAutoFit/>
          </a:bodyPr>
          <a:lstStyle/>
          <a:p>
            <a:pPr algn="ctr" rtl="0"/>
            <a:r>
              <a:rPr lang="en-US" sz="700" spc="300" noProof="0">
                <a:solidFill>
                  <a:schemeClr val="bg1">
                    <a:lumMod val="50000"/>
                  </a:schemeClr>
                </a:solidFill>
                <a:latin typeface="Montserrat" panose="00000500000000000000" pitchFamily="2" charset="0"/>
                <a:ea typeface="Roboto" panose="02000000000000000000" pitchFamily="2" charset="0"/>
                <a:cs typeface="Lato" charset="0"/>
                <a:sym typeface="Montserrat" panose="00000500000000000000" pitchFamily="2" charset="0"/>
              </a:rPr>
              <a:t>Your website  |  you@emailaddress.com</a:t>
            </a:r>
          </a:p>
        </p:txBody>
      </p:sp>
      <p:sp>
        <p:nvSpPr>
          <p:cNvPr id="5" name="Picture Placeholder 11">
            <a:extLst>
              <a:ext uri="{FF2B5EF4-FFF2-40B4-BE49-F238E27FC236}">
                <a16:creationId xmlns:a16="http://schemas.microsoft.com/office/drawing/2014/main" id="{C3AAD91D-D9EA-4667-A696-4E18624A628F}"/>
              </a:ext>
            </a:extLst>
          </p:cNvPr>
          <p:cNvSpPr>
            <a:spLocks noGrp="1"/>
          </p:cNvSpPr>
          <p:nvPr>
            <p:ph type="pic" sz="quarter" idx="13"/>
          </p:nvPr>
        </p:nvSpPr>
        <p:spPr>
          <a:xfrm>
            <a:off x="1284639" y="1592796"/>
            <a:ext cx="2133600" cy="2133600"/>
          </a:xfrm>
          <a:prstGeom prst="ellipse">
            <a:avLst/>
          </a:prstGeom>
          <a:solidFill>
            <a:schemeClr val="bg2"/>
          </a:solidFill>
        </p:spPr>
        <p:txBody>
          <a:bodyPr vert="horz" lIns="0" tIns="0" rIns="0" bIns="720000" rtlCol="0" anchor="ctr">
            <a:normAutofit/>
          </a:bodyPr>
          <a:lstStyle>
            <a:lvl1pPr algn="ctr" rtl="0">
              <a:defRPr lang="en-US">
                <a:solidFill>
                  <a:schemeClr val="tx1"/>
                </a:solidFill>
                <a:latin typeface="+mn-lt"/>
                <a:ea typeface="+mn-ea"/>
                <a:cs typeface="+mn-cs"/>
                <a:sym typeface="Montserrat" panose="00000500000000000000" pitchFamily="2" charset="0"/>
              </a:defRPr>
            </a:lvl1pPr>
          </a:lstStyle>
          <a:p>
            <a:pPr lvl="0" algn="ctr"/>
            <a:r>
              <a:rPr lang="en-US"/>
              <a:t>Click icon to add picture</a:t>
            </a:r>
          </a:p>
        </p:txBody>
      </p:sp>
      <p:sp>
        <p:nvSpPr>
          <p:cNvPr id="6" name="Picture Placeholder 11">
            <a:extLst>
              <a:ext uri="{FF2B5EF4-FFF2-40B4-BE49-F238E27FC236}">
                <a16:creationId xmlns:a16="http://schemas.microsoft.com/office/drawing/2014/main" id="{4B52531B-BD60-9752-CD66-5D0BDB0EEA0B}"/>
              </a:ext>
            </a:extLst>
          </p:cNvPr>
          <p:cNvSpPr>
            <a:spLocks noGrp="1"/>
          </p:cNvSpPr>
          <p:nvPr>
            <p:ph type="pic" sz="quarter" idx="14"/>
          </p:nvPr>
        </p:nvSpPr>
        <p:spPr>
          <a:xfrm>
            <a:off x="5029200" y="1592796"/>
            <a:ext cx="2133600" cy="2133600"/>
          </a:xfrm>
          <a:prstGeom prst="ellipse">
            <a:avLst/>
          </a:prstGeom>
          <a:solidFill>
            <a:schemeClr val="bg2"/>
          </a:solidFill>
        </p:spPr>
        <p:txBody>
          <a:bodyPr vert="horz" lIns="0" tIns="0" rIns="0" bIns="720000" rtlCol="0" anchor="ctr">
            <a:normAutofit/>
          </a:bodyPr>
          <a:lstStyle>
            <a:lvl1pPr algn="ctr" rtl="0">
              <a:defRPr lang="en-US">
                <a:solidFill>
                  <a:schemeClr val="tx1"/>
                </a:solidFill>
                <a:latin typeface="+mn-lt"/>
                <a:ea typeface="+mn-ea"/>
                <a:cs typeface="+mn-cs"/>
                <a:sym typeface="Montserrat" panose="00000500000000000000" pitchFamily="2" charset="0"/>
              </a:defRPr>
            </a:lvl1pPr>
          </a:lstStyle>
          <a:p>
            <a:pPr lvl="0" algn="ctr"/>
            <a:r>
              <a:rPr lang="en-US"/>
              <a:t>Click icon to add picture</a:t>
            </a:r>
          </a:p>
        </p:txBody>
      </p:sp>
      <p:sp>
        <p:nvSpPr>
          <p:cNvPr id="7" name="Picture Placeholder 11">
            <a:extLst>
              <a:ext uri="{FF2B5EF4-FFF2-40B4-BE49-F238E27FC236}">
                <a16:creationId xmlns:a16="http://schemas.microsoft.com/office/drawing/2014/main" id="{843829F8-2257-E5EA-6DEA-71743F47075B}"/>
              </a:ext>
            </a:extLst>
          </p:cNvPr>
          <p:cNvSpPr>
            <a:spLocks noGrp="1"/>
          </p:cNvSpPr>
          <p:nvPr>
            <p:ph type="pic" sz="quarter" idx="15"/>
          </p:nvPr>
        </p:nvSpPr>
        <p:spPr>
          <a:xfrm>
            <a:off x="8773761" y="1592796"/>
            <a:ext cx="2133600" cy="2133600"/>
          </a:xfrm>
          <a:prstGeom prst="ellipse">
            <a:avLst/>
          </a:prstGeom>
          <a:solidFill>
            <a:schemeClr val="bg2"/>
          </a:solidFill>
        </p:spPr>
        <p:txBody>
          <a:bodyPr vert="horz" lIns="0" tIns="0" rIns="0" bIns="720000" rtlCol="0" anchor="ctr">
            <a:normAutofit/>
          </a:bodyPr>
          <a:lstStyle>
            <a:lvl1pPr algn="ctr" rtl="0">
              <a:defRPr lang="en-US">
                <a:solidFill>
                  <a:schemeClr val="tx1"/>
                </a:solidFill>
                <a:latin typeface="+mn-lt"/>
                <a:ea typeface="+mn-ea"/>
                <a:cs typeface="+mn-cs"/>
                <a:sym typeface="Montserrat" panose="00000500000000000000" pitchFamily="2" charset="0"/>
              </a:defRPr>
            </a:lvl1pPr>
          </a:lstStyle>
          <a:p>
            <a:pPr lvl="0" algn="ctr"/>
            <a:r>
              <a:rPr lang="en-US"/>
              <a:t>Click icon to add picture</a:t>
            </a:r>
          </a:p>
        </p:txBody>
      </p:sp>
      <p:sp>
        <p:nvSpPr>
          <p:cNvPr id="12" name="Text Placeholder 7">
            <a:extLst>
              <a:ext uri="{FF2B5EF4-FFF2-40B4-BE49-F238E27FC236}">
                <a16:creationId xmlns:a16="http://schemas.microsoft.com/office/drawing/2014/main" id="{69F25EF2-E41F-191D-A4E6-8ED322EF5531}"/>
              </a:ext>
            </a:extLst>
          </p:cNvPr>
          <p:cNvSpPr>
            <a:spLocks noGrp="1"/>
          </p:cNvSpPr>
          <p:nvPr>
            <p:ph type="body" sz="quarter" idx="17" hasCustomPrompt="1"/>
          </p:nvPr>
        </p:nvSpPr>
        <p:spPr>
          <a:xfrm>
            <a:off x="839126" y="3966774"/>
            <a:ext cx="3024626" cy="215444"/>
          </a:xfrm>
        </p:spPr>
        <p:txBody>
          <a:bodyPr wrap="square">
            <a:spAutoFit/>
          </a:bodyPr>
          <a:lstStyle>
            <a:lvl1pPr algn="ctr" rtl="0">
              <a:defRPr sz="1400" b="1">
                <a:solidFill>
                  <a:schemeClr val="accent1"/>
                </a:solidFill>
                <a:latin typeface="+mj-lt"/>
              </a:defRPr>
            </a:lvl1pPr>
          </a:lstStyle>
          <a:p>
            <a:r>
              <a:rPr lang="en-US"/>
              <a:t>Name</a:t>
            </a:r>
          </a:p>
        </p:txBody>
      </p:sp>
      <p:sp>
        <p:nvSpPr>
          <p:cNvPr id="13" name="Text Placeholder 8">
            <a:extLst>
              <a:ext uri="{FF2B5EF4-FFF2-40B4-BE49-F238E27FC236}">
                <a16:creationId xmlns:a16="http://schemas.microsoft.com/office/drawing/2014/main" id="{C4759988-E1EF-C1CF-799F-D0FE228E29B4}"/>
              </a:ext>
            </a:extLst>
          </p:cNvPr>
          <p:cNvSpPr>
            <a:spLocks noGrp="1"/>
          </p:cNvSpPr>
          <p:nvPr>
            <p:ph type="body" sz="quarter" idx="18" hasCustomPrompt="1"/>
          </p:nvPr>
        </p:nvSpPr>
        <p:spPr>
          <a:xfrm>
            <a:off x="4583687" y="3966774"/>
            <a:ext cx="3024626" cy="215444"/>
          </a:xfrm>
        </p:spPr>
        <p:txBody>
          <a:bodyPr wrap="square">
            <a:spAutoFit/>
          </a:bodyPr>
          <a:lstStyle>
            <a:lvl1pPr algn="ctr" rtl="0">
              <a:defRPr sz="1400" b="1">
                <a:solidFill>
                  <a:schemeClr val="accent1"/>
                </a:solidFill>
                <a:latin typeface="+mj-lt"/>
              </a:defRPr>
            </a:lvl1pPr>
          </a:lstStyle>
          <a:p>
            <a:pPr marL="0" marR="0" lvl="0" indent="0" algn="ctr" defTabSz="914400" rtl="0" eaLnBrk="1" fontAlgn="auto" latinLnBrk="0" hangingPunct="1">
              <a:lnSpc>
                <a:spcPct val="100000"/>
              </a:lnSpc>
              <a:spcBef>
                <a:spcPts val="400"/>
              </a:spcBef>
              <a:spcAft>
                <a:spcPts val="0"/>
              </a:spcAft>
              <a:buClrTx/>
              <a:buSzTx/>
              <a:buFont typeface="Arial" panose="020B0604020202020204" pitchFamily="34" charset="0"/>
              <a:buNone/>
              <a:tabLst/>
              <a:defRPr/>
            </a:pPr>
            <a:r>
              <a:rPr lang="en-US"/>
              <a:t>Name</a:t>
            </a:r>
          </a:p>
        </p:txBody>
      </p:sp>
      <p:sp>
        <p:nvSpPr>
          <p:cNvPr id="15" name="Text Placeholder 11">
            <a:extLst>
              <a:ext uri="{FF2B5EF4-FFF2-40B4-BE49-F238E27FC236}">
                <a16:creationId xmlns:a16="http://schemas.microsoft.com/office/drawing/2014/main" id="{5AA865CD-B7BF-C353-BDEC-D48B92D331AA}"/>
              </a:ext>
            </a:extLst>
          </p:cNvPr>
          <p:cNvSpPr>
            <a:spLocks noGrp="1"/>
          </p:cNvSpPr>
          <p:nvPr>
            <p:ph type="body" sz="quarter" idx="21" hasCustomPrompt="1"/>
          </p:nvPr>
        </p:nvSpPr>
        <p:spPr>
          <a:xfrm>
            <a:off x="839126" y="4222627"/>
            <a:ext cx="3024626" cy="153888"/>
          </a:xfrm>
        </p:spPr>
        <p:txBody>
          <a:bodyPr wrap="square">
            <a:spAutoFit/>
          </a:bodyPr>
          <a:lstStyle>
            <a:lvl1pPr algn="ctr" rtl="0">
              <a:defRPr sz="1000">
                <a:latin typeface="+mn-lt"/>
              </a:defRPr>
            </a:lvl1pPr>
          </a:lstStyle>
          <a:p>
            <a:r>
              <a:rPr lang="en-US"/>
              <a:t>Title</a:t>
            </a:r>
          </a:p>
        </p:txBody>
      </p:sp>
      <p:sp>
        <p:nvSpPr>
          <p:cNvPr id="16" name="Text Placeholder 12">
            <a:extLst>
              <a:ext uri="{FF2B5EF4-FFF2-40B4-BE49-F238E27FC236}">
                <a16:creationId xmlns:a16="http://schemas.microsoft.com/office/drawing/2014/main" id="{47101793-4A09-2695-98B9-997B3404CA4E}"/>
              </a:ext>
            </a:extLst>
          </p:cNvPr>
          <p:cNvSpPr>
            <a:spLocks noGrp="1"/>
          </p:cNvSpPr>
          <p:nvPr>
            <p:ph type="body" sz="quarter" idx="22" hasCustomPrompt="1"/>
          </p:nvPr>
        </p:nvSpPr>
        <p:spPr>
          <a:xfrm>
            <a:off x="4583687" y="4221088"/>
            <a:ext cx="3024626" cy="153888"/>
          </a:xfrm>
        </p:spPr>
        <p:txBody>
          <a:bodyPr wrap="square">
            <a:spAutoFit/>
          </a:bodyPr>
          <a:lstStyle>
            <a:lvl1pPr algn="ctr" rtl="0">
              <a:defRPr sz="1000">
                <a:latin typeface="+mn-lt"/>
              </a:defRPr>
            </a:lvl1pPr>
          </a:lstStyle>
          <a:p>
            <a:r>
              <a:rPr lang="en-US"/>
              <a:t>Title</a:t>
            </a:r>
          </a:p>
        </p:txBody>
      </p:sp>
      <p:sp>
        <p:nvSpPr>
          <p:cNvPr id="17" name="Text Placeholder 14">
            <a:extLst>
              <a:ext uri="{FF2B5EF4-FFF2-40B4-BE49-F238E27FC236}">
                <a16:creationId xmlns:a16="http://schemas.microsoft.com/office/drawing/2014/main" id="{F7A72731-5DDA-D72D-17EF-59873A0E2543}"/>
              </a:ext>
            </a:extLst>
          </p:cNvPr>
          <p:cNvSpPr>
            <a:spLocks noGrp="1"/>
          </p:cNvSpPr>
          <p:nvPr>
            <p:ph type="body" sz="quarter" idx="26" hasCustomPrompt="1"/>
          </p:nvPr>
        </p:nvSpPr>
        <p:spPr>
          <a:xfrm>
            <a:off x="8328248" y="3966774"/>
            <a:ext cx="3024626" cy="215444"/>
          </a:xfrm>
        </p:spPr>
        <p:txBody>
          <a:bodyPr wrap="square">
            <a:spAutoFit/>
          </a:bodyPr>
          <a:lstStyle>
            <a:lvl1pPr algn="ctr" rtl="0">
              <a:defRPr sz="1400" b="1">
                <a:solidFill>
                  <a:schemeClr val="accent1"/>
                </a:solidFill>
                <a:latin typeface="+mj-lt"/>
              </a:defRPr>
            </a:lvl1pPr>
          </a:lstStyle>
          <a:p>
            <a:r>
              <a:rPr lang="en-US"/>
              <a:t>Name</a:t>
            </a:r>
          </a:p>
        </p:txBody>
      </p:sp>
      <p:sp>
        <p:nvSpPr>
          <p:cNvPr id="18" name="Text Placeholder 15">
            <a:extLst>
              <a:ext uri="{FF2B5EF4-FFF2-40B4-BE49-F238E27FC236}">
                <a16:creationId xmlns:a16="http://schemas.microsoft.com/office/drawing/2014/main" id="{C1DCA1DA-6B98-8C91-692C-9C395FD067B6}"/>
              </a:ext>
            </a:extLst>
          </p:cNvPr>
          <p:cNvSpPr>
            <a:spLocks noGrp="1"/>
          </p:cNvSpPr>
          <p:nvPr>
            <p:ph type="body" sz="quarter" idx="28" hasCustomPrompt="1"/>
          </p:nvPr>
        </p:nvSpPr>
        <p:spPr>
          <a:xfrm>
            <a:off x="8328248" y="4222627"/>
            <a:ext cx="3024626" cy="153888"/>
          </a:xfrm>
        </p:spPr>
        <p:txBody>
          <a:bodyPr wrap="square">
            <a:spAutoFit/>
          </a:bodyPr>
          <a:lstStyle>
            <a:lvl1pPr algn="ctr" rtl="0">
              <a:defRPr sz="1000">
                <a:latin typeface="+mn-lt"/>
              </a:defRPr>
            </a:lvl1pPr>
          </a:lstStyle>
          <a:p>
            <a:r>
              <a:rPr lang="en-US"/>
              <a:t>Title</a:t>
            </a:r>
          </a:p>
        </p:txBody>
      </p:sp>
      <p:sp>
        <p:nvSpPr>
          <p:cNvPr id="19" name="Text Placeholder 11">
            <a:extLst>
              <a:ext uri="{FF2B5EF4-FFF2-40B4-BE49-F238E27FC236}">
                <a16:creationId xmlns:a16="http://schemas.microsoft.com/office/drawing/2014/main" id="{BB4A64C9-8EDD-A3CF-CDC5-5213A9787B35}"/>
              </a:ext>
            </a:extLst>
          </p:cNvPr>
          <p:cNvSpPr>
            <a:spLocks noGrp="1"/>
          </p:cNvSpPr>
          <p:nvPr>
            <p:ph type="body" sz="quarter" idx="29" hasCustomPrompt="1"/>
          </p:nvPr>
        </p:nvSpPr>
        <p:spPr>
          <a:xfrm>
            <a:off x="839126" y="4515490"/>
            <a:ext cx="3024626" cy="153888"/>
          </a:xfrm>
        </p:spPr>
        <p:txBody>
          <a:bodyPr wrap="square">
            <a:spAutoFit/>
          </a:bodyPr>
          <a:lstStyle>
            <a:lvl1pPr algn="ctr" rtl="0">
              <a:defRPr sz="1000">
                <a:latin typeface="+mn-lt"/>
              </a:defRPr>
            </a:lvl1pPr>
          </a:lstStyle>
          <a:p>
            <a:r>
              <a:rPr lang="en-US"/>
              <a:t>Descriptive statement</a:t>
            </a:r>
          </a:p>
        </p:txBody>
      </p:sp>
      <p:sp>
        <p:nvSpPr>
          <p:cNvPr id="20" name="Text Placeholder 12">
            <a:extLst>
              <a:ext uri="{FF2B5EF4-FFF2-40B4-BE49-F238E27FC236}">
                <a16:creationId xmlns:a16="http://schemas.microsoft.com/office/drawing/2014/main" id="{2548CD5C-2721-17F0-49C3-0920F05CBC43}"/>
              </a:ext>
            </a:extLst>
          </p:cNvPr>
          <p:cNvSpPr>
            <a:spLocks noGrp="1"/>
          </p:cNvSpPr>
          <p:nvPr>
            <p:ph type="body" sz="quarter" idx="30" hasCustomPrompt="1"/>
          </p:nvPr>
        </p:nvSpPr>
        <p:spPr>
          <a:xfrm>
            <a:off x="4583687" y="4515490"/>
            <a:ext cx="3024626" cy="153888"/>
          </a:xfrm>
        </p:spPr>
        <p:txBody>
          <a:bodyPr wrap="square">
            <a:spAutoFit/>
          </a:bodyPr>
          <a:lstStyle>
            <a:lvl1pPr algn="ctr" rtl="0">
              <a:defRPr sz="1000">
                <a:latin typeface="+mn-lt"/>
              </a:defRPr>
            </a:lvl1pPr>
          </a:lstStyle>
          <a:p>
            <a:r>
              <a:rPr lang="en-US"/>
              <a:t>Descriptive statement</a:t>
            </a:r>
          </a:p>
        </p:txBody>
      </p:sp>
      <p:sp>
        <p:nvSpPr>
          <p:cNvPr id="21" name="Text Placeholder 15">
            <a:extLst>
              <a:ext uri="{FF2B5EF4-FFF2-40B4-BE49-F238E27FC236}">
                <a16:creationId xmlns:a16="http://schemas.microsoft.com/office/drawing/2014/main" id="{65D7561E-9949-2BC7-3964-1E34708D064C}"/>
              </a:ext>
            </a:extLst>
          </p:cNvPr>
          <p:cNvSpPr>
            <a:spLocks noGrp="1"/>
          </p:cNvSpPr>
          <p:nvPr>
            <p:ph type="body" sz="quarter" idx="31" hasCustomPrompt="1"/>
          </p:nvPr>
        </p:nvSpPr>
        <p:spPr>
          <a:xfrm>
            <a:off x="8328248" y="4515490"/>
            <a:ext cx="3024626" cy="153888"/>
          </a:xfrm>
        </p:spPr>
        <p:txBody>
          <a:bodyPr wrap="square">
            <a:spAutoFit/>
          </a:bodyPr>
          <a:lstStyle>
            <a:lvl1pPr algn="ctr" rtl="0">
              <a:defRPr sz="1000">
                <a:latin typeface="+mn-lt"/>
              </a:defRPr>
            </a:lvl1pPr>
          </a:lstStyle>
          <a:p>
            <a:r>
              <a:rPr lang="en-US"/>
              <a:t>Descriptive statement</a:t>
            </a:r>
          </a:p>
        </p:txBody>
      </p:sp>
    </p:spTree>
    <p:extLst>
      <p:ext uri="{BB962C8B-B14F-4D97-AF65-F5344CB8AC3E}">
        <p14:creationId xmlns:p14="http://schemas.microsoft.com/office/powerpoint/2010/main" val="2527179919"/>
      </p:ext>
    </p:extLst>
  </p:cSld>
  <p:clrMapOvr>
    <a:masterClrMapping/>
  </p:clrMapOvr>
  <p:extLst>
    <p:ext uri="{DCECCB84-F9BA-43D5-87BE-67443E8EF086}">
      <p15:sldGuideLst xmlns:p15="http://schemas.microsoft.com/office/powerpoint/2012/main">
        <p15:guide id="1" orient="horz" pos="3974" userDrawn="1">
          <p15:clr>
            <a:srgbClr val="FBAE40"/>
          </p15:clr>
        </p15:guide>
        <p15:guide id="2" pos="211" userDrawn="1">
          <p15:clr>
            <a:srgbClr val="FBAE40"/>
          </p15:clr>
        </p15:guide>
        <p15:guide id="3" pos="7469" userDrawn="1">
          <p15:clr>
            <a:srgbClr val="FBAE40"/>
          </p15:clr>
        </p15:guide>
        <p15:guide id="4" orient="horz" pos="799"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preserve="1" userDrawn="1">
  <p:cSld name="Title">
    <p:spTree>
      <p:nvGrpSpPr>
        <p:cNvPr id="1" name="Shape 16"/>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AEAA15E-6D72-3798-6F5C-65039F32EE86}"/>
              </a:ext>
            </a:extLst>
          </p:cNvPr>
          <p:cNvGraphicFramePr>
            <a:graphicFrameLocks noChangeAspect="1"/>
          </p:cNvGraphicFramePr>
          <p:nvPr userDrawn="1">
            <p:custDataLst>
              <p:tags r:id="rId1"/>
            </p:custDataLst>
            <p:extLst>
              <p:ext uri="{D42A27DB-BD31-4B8C-83A1-F6EECF244321}">
                <p14:modId xmlns:p14="http://schemas.microsoft.com/office/powerpoint/2010/main" val="108895777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9" imgH="349" progId="TCLayout.ActiveDocument.1">
                  <p:embed/>
                </p:oleObj>
              </mc:Choice>
              <mc:Fallback>
                <p:oleObj name="think-cell Slide" r:id="rId3" imgW="349" imgH="349" progId="TCLayout.ActiveDocument.1">
                  <p:embed/>
                  <p:pic>
                    <p:nvPicPr>
                      <p:cNvPr id="8" name="think-cell data - do not delete" hidden="1">
                        <a:extLst>
                          <a:ext uri="{FF2B5EF4-FFF2-40B4-BE49-F238E27FC236}">
                            <a16:creationId xmlns:a16="http://schemas.microsoft.com/office/drawing/2014/main" id="{EAEAA15E-6D72-3798-6F5C-65039F32EE8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Rectangle 1">
            <a:extLst>
              <a:ext uri="{FF2B5EF4-FFF2-40B4-BE49-F238E27FC236}">
                <a16:creationId xmlns:a16="http://schemas.microsoft.com/office/drawing/2014/main" id="{369DF310-5D35-F11D-A365-A6617932963E}"/>
              </a:ext>
            </a:extLst>
          </p:cNvPr>
          <p:cNvSpPr/>
          <p:nvPr userDrawn="1"/>
        </p:nvSpPr>
        <p:spPr>
          <a:xfrm>
            <a:off x="0" y="6524624"/>
            <a:ext cx="12192000" cy="3333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noProof="0"/>
          </a:p>
        </p:txBody>
      </p:sp>
      <p:sp>
        <p:nvSpPr>
          <p:cNvPr id="3" name="Rectangle 2">
            <a:extLst>
              <a:ext uri="{FF2B5EF4-FFF2-40B4-BE49-F238E27FC236}">
                <a16:creationId xmlns:a16="http://schemas.microsoft.com/office/drawing/2014/main" id="{87456974-0198-82D2-9884-B56866787D35}"/>
              </a:ext>
            </a:extLst>
          </p:cNvPr>
          <p:cNvSpPr/>
          <p:nvPr userDrawn="1"/>
        </p:nvSpPr>
        <p:spPr>
          <a:xfrm>
            <a:off x="0" y="6524624"/>
            <a:ext cx="334962" cy="333375"/>
          </a:xfrm>
          <a:prstGeom prst="rect">
            <a:avLst/>
          </a:prstGeom>
        </p:spPr>
        <p:txBody>
          <a:bodyPr wrap="none" anchor="ctr">
            <a:noAutofit/>
          </a:bodyPr>
          <a:lstStyle/>
          <a:p>
            <a:pPr algn="ctr" rtl="0"/>
            <a:fld id="{E3813BF9-5145-4417-B95D-FA8627973885}" type="slidenum">
              <a:rPr lang="en-US" sz="800" b="1" noProof="0" smtClean="0">
                <a:solidFill>
                  <a:schemeClr val="bg1">
                    <a:lumMod val="50000"/>
                  </a:schemeClr>
                </a:solidFill>
                <a:latin typeface="+mn-lt"/>
              </a:rPr>
              <a:pPr algn="ctr" rtl="0"/>
              <a:t>‹#›</a:t>
            </a:fld>
            <a:endParaRPr lang="en-US" sz="800" b="1" noProof="0">
              <a:solidFill>
                <a:schemeClr val="bg1">
                  <a:lumMod val="50000"/>
                </a:schemeClr>
              </a:solidFill>
              <a:latin typeface="+mn-lt"/>
            </a:endParaRPr>
          </a:p>
        </p:txBody>
      </p:sp>
      <p:sp>
        <p:nvSpPr>
          <p:cNvPr id="4" name="TextBox 3">
            <a:extLst>
              <a:ext uri="{FF2B5EF4-FFF2-40B4-BE49-F238E27FC236}">
                <a16:creationId xmlns:a16="http://schemas.microsoft.com/office/drawing/2014/main" id="{191145BE-72A2-90A3-DF1A-B6D821857F82}"/>
              </a:ext>
            </a:extLst>
          </p:cNvPr>
          <p:cNvSpPr txBox="1"/>
          <p:nvPr userDrawn="1"/>
        </p:nvSpPr>
        <p:spPr>
          <a:xfrm>
            <a:off x="4763905" y="6637451"/>
            <a:ext cx="2664192" cy="107722"/>
          </a:xfrm>
          <a:prstGeom prst="rect">
            <a:avLst/>
          </a:prstGeom>
          <a:noFill/>
        </p:spPr>
        <p:txBody>
          <a:bodyPr wrap="none" lIns="0" tIns="0" rIns="0" bIns="0" rtlCol="0" anchor="ctr">
            <a:spAutoFit/>
          </a:bodyPr>
          <a:lstStyle/>
          <a:p>
            <a:pPr algn="ctr" rtl="0"/>
            <a:r>
              <a:rPr lang="en-US" sz="700" spc="300" noProof="0">
                <a:solidFill>
                  <a:schemeClr val="bg1">
                    <a:lumMod val="50000"/>
                  </a:schemeClr>
                </a:solidFill>
                <a:latin typeface="Montserrat" panose="00000500000000000000" pitchFamily="2" charset="0"/>
                <a:ea typeface="Roboto" panose="02000000000000000000" pitchFamily="2" charset="0"/>
                <a:cs typeface="Lato" charset="0"/>
                <a:sym typeface="Montserrat" panose="00000500000000000000" pitchFamily="2" charset="0"/>
              </a:rPr>
              <a:t>Dealflow.eu  |  info@dealflow.eu</a:t>
            </a:r>
          </a:p>
        </p:txBody>
      </p:sp>
      <p:pic>
        <p:nvPicPr>
          <p:cNvPr id="5" name="Graphic 4">
            <a:extLst>
              <a:ext uri="{FF2B5EF4-FFF2-40B4-BE49-F238E27FC236}">
                <a16:creationId xmlns:a16="http://schemas.microsoft.com/office/drawing/2014/main" id="{320CA2CF-81EC-652D-6E89-3C1BC6D48F9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244572" y="6565312"/>
            <a:ext cx="844820" cy="252000"/>
          </a:xfrm>
          <a:prstGeom prst="rect">
            <a:avLst/>
          </a:prstGeom>
        </p:spPr>
      </p:pic>
      <p:pic>
        <p:nvPicPr>
          <p:cNvPr id="13" name="Graphic 12">
            <a:extLst>
              <a:ext uri="{FF2B5EF4-FFF2-40B4-BE49-F238E27FC236}">
                <a16:creationId xmlns:a16="http://schemas.microsoft.com/office/drawing/2014/main" id="{4DD40D20-389C-69EF-C788-B6D89902A4BA}"/>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0161190" y="274143"/>
            <a:ext cx="1695450" cy="504825"/>
          </a:xfrm>
          <a:prstGeom prst="rect">
            <a:avLst/>
          </a:prstGeom>
        </p:spPr>
      </p:pic>
      <p:sp>
        <p:nvSpPr>
          <p:cNvPr id="19" name="Title 18">
            <a:extLst>
              <a:ext uri="{FF2B5EF4-FFF2-40B4-BE49-F238E27FC236}">
                <a16:creationId xmlns:a16="http://schemas.microsoft.com/office/drawing/2014/main" id="{C092F967-8A0A-4D3D-46FC-6AB9F1D4BCFC}"/>
              </a:ext>
            </a:extLst>
          </p:cNvPr>
          <p:cNvSpPr>
            <a:spLocks noGrp="1"/>
          </p:cNvSpPr>
          <p:nvPr>
            <p:ph type="title"/>
          </p:nvPr>
        </p:nvSpPr>
        <p:spPr>
          <a:xfrm>
            <a:off x="334963" y="332656"/>
            <a:ext cx="9325430" cy="387798"/>
          </a:xfrm>
        </p:spPr>
        <p:txBody>
          <a:bodyPr vert="horz"/>
          <a:lstStyle>
            <a:lvl1pPr rtl="0">
              <a:defRPr/>
            </a:lvl1pPr>
          </a:lstStyle>
          <a:p>
            <a:r>
              <a:rPr lang="en-US"/>
              <a:t>Click to edit Master title style</a:t>
            </a:r>
          </a:p>
        </p:txBody>
      </p:sp>
    </p:spTree>
    <p:extLst>
      <p:ext uri="{BB962C8B-B14F-4D97-AF65-F5344CB8AC3E}">
        <p14:creationId xmlns:p14="http://schemas.microsoft.com/office/powerpoint/2010/main" val="3802861526"/>
      </p:ext>
    </p:extLst>
  </p:cSld>
  <p:clrMapOvr>
    <a:masterClrMapping/>
  </p:clrMapOvr>
  <p:extLst>
    <p:ext uri="{DCECCB84-F9BA-43D5-87BE-67443E8EF086}">
      <p15:sldGuideLst xmlns:p15="http://schemas.microsoft.com/office/powerpoint/2012/main">
        <p15:guide id="1" orient="horz" pos="799" userDrawn="1">
          <p15:clr>
            <a:srgbClr val="FBAE40"/>
          </p15:clr>
        </p15:guide>
        <p15:guide id="2" pos="211" userDrawn="1">
          <p15:clr>
            <a:srgbClr val="FBAE40"/>
          </p15:clr>
        </p15:guide>
        <p15:guide id="3" orient="horz" pos="3974" userDrawn="1">
          <p15:clr>
            <a:srgbClr val="FBAE40"/>
          </p15:clr>
        </p15:guide>
        <p15:guide id="4" pos="7469"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Pic Right ">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752287B1-B399-4ED6-9191-9832616F1BC1}"/>
              </a:ext>
            </a:extLst>
          </p:cNvPr>
          <p:cNvGraphicFramePr>
            <a:graphicFrameLocks noChangeAspect="1"/>
          </p:cNvGraphicFramePr>
          <p:nvPr userDrawn="1">
            <p:custDataLst>
              <p:tags r:id="rId1"/>
            </p:custDataLst>
            <p:extLst>
              <p:ext uri="{D42A27DB-BD31-4B8C-83A1-F6EECF244321}">
                <p14:modId xmlns:p14="http://schemas.microsoft.com/office/powerpoint/2010/main" val="9474346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9" imgH="349" progId="TCLayout.ActiveDocument.1">
                  <p:embed/>
                </p:oleObj>
              </mc:Choice>
              <mc:Fallback>
                <p:oleObj name="think-cell Slide" r:id="rId3" imgW="349" imgH="349" progId="TCLayout.ActiveDocument.1">
                  <p:embed/>
                  <p:pic>
                    <p:nvPicPr>
                      <p:cNvPr id="4" name="Object 3" hidden="1">
                        <a:extLst>
                          <a:ext uri="{FF2B5EF4-FFF2-40B4-BE49-F238E27FC236}">
                            <a16:creationId xmlns:a16="http://schemas.microsoft.com/office/drawing/2014/main" id="{752287B1-B399-4ED6-9191-9832616F1BC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Rectangle 9">
            <a:extLst>
              <a:ext uri="{FF2B5EF4-FFF2-40B4-BE49-F238E27FC236}">
                <a16:creationId xmlns:a16="http://schemas.microsoft.com/office/drawing/2014/main" id="{5CE2684B-9134-4645-9F9E-9D7423BAA1AB}"/>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4" name="Picture Placeholder 13">
            <a:extLst>
              <a:ext uri="{FF2B5EF4-FFF2-40B4-BE49-F238E27FC236}">
                <a16:creationId xmlns:a16="http://schemas.microsoft.com/office/drawing/2014/main" id="{E43DF37B-338F-46EE-A5A8-F3245FE40FBC}"/>
              </a:ext>
            </a:extLst>
          </p:cNvPr>
          <p:cNvSpPr>
            <a:spLocks noGrp="1"/>
          </p:cNvSpPr>
          <p:nvPr>
            <p:ph type="pic" sz="quarter" idx="10"/>
          </p:nvPr>
        </p:nvSpPr>
        <p:spPr>
          <a:xfrm>
            <a:off x="6096000" y="0"/>
            <a:ext cx="6096000" cy="6858000"/>
          </a:xfrm>
          <a:solidFill>
            <a:schemeClr val="bg2"/>
          </a:solidFill>
        </p:spPr>
        <p:txBody>
          <a:bodyPr vert="horz" wrap="none" lIns="0" tIns="0" rIns="0" bIns="648000" rtlCol="0" anchor="ctr">
            <a:noAutofit/>
          </a:bodyPr>
          <a:lstStyle>
            <a:lvl1pPr>
              <a:defRPr lang="en-US" dirty="0">
                <a:latin typeface="Montserrat" panose="00000500000000000000" pitchFamily="2" charset="0"/>
                <a:ea typeface="Roboto" panose="02000000000000000000" pitchFamily="2" charset="0"/>
              </a:defRPr>
            </a:lvl1pPr>
          </a:lstStyle>
          <a:p>
            <a:pPr lvl="0" algn="ctr"/>
            <a:endParaRPr lang="en-US"/>
          </a:p>
        </p:txBody>
      </p:sp>
      <p:sp>
        <p:nvSpPr>
          <p:cNvPr id="2" name="Title 1">
            <a:extLst>
              <a:ext uri="{FF2B5EF4-FFF2-40B4-BE49-F238E27FC236}">
                <a16:creationId xmlns:a16="http://schemas.microsoft.com/office/drawing/2014/main" id="{ADCBD705-A4DF-4895-B348-3A69AEB8D125}"/>
              </a:ext>
            </a:extLst>
          </p:cNvPr>
          <p:cNvSpPr>
            <a:spLocks noGrp="1"/>
          </p:cNvSpPr>
          <p:nvPr>
            <p:ph type="title" hasCustomPrompt="1"/>
          </p:nvPr>
        </p:nvSpPr>
        <p:spPr>
          <a:xfrm>
            <a:off x="669526" y="3682769"/>
            <a:ext cx="4778774" cy="861774"/>
          </a:xfrm>
        </p:spPr>
        <p:txBody>
          <a:bodyPr vert="horz" anchor="ctr"/>
          <a:lstStyle>
            <a:lvl1pPr algn="l" rtl="0">
              <a:lnSpc>
                <a:spcPct val="100000"/>
              </a:lnSpc>
              <a:defRPr>
                <a:solidFill>
                  <a:schemeClr val="accent2"/>
                </a:solidFill>
              </a:defRPr>
            </a:lvl1pPr>
          </a:lstStyle>
          <a:p>
            <a:r>
              <a:rPr lang="en-US"/>
              <a:t>Click to edit</a:t>
            </a:r>
            <a:br>
              <a:rPr lang="en-US"/>
            </a:br>
            <a:r>
              <a:rPr lang="en-US"/>
              <a:t>Master title style</a:t>
            </a:r>
          </a:p>
        </p:txBody>
      </p:sp>
      <p:pic>
        <p:nvPicPr>
          <p:cNvPr id="13" name="Graphic 12">
            <a:extLst>
              <a:ext uri="{FF2B5EF4-FFF2-40B4-BE49-F238E27FC236}">
                <a16:creationId xmlns:a16="http://schemas.microsoft.com/office/drawing/2014/main" id="{DB31C757-5197-4F22-65B9-A1F229AFF02A}"/>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669526" y="1739001"/>
            <a:ext cx="3446254" cy="1026132"/>
          </a:xfrm>
          <a:prstGeom prst="rect">
            <a:avLst/>
          </a:prstGeom>
        </p:spPr>
      </p:pic>
    </p:spTree>
    <p:extLst>
      <p:ext uri="{BB962C8B-B14F-4D97-AF65-F5344CB8AC3E}">
        <p14:creationId xmlns:p14="http://schemas.microsoft.com/office/powerpoint/2010/main" val="2158079281"/>
      </p:ext>
    </p:extLst>
  </p:cSld>
  <p:clrMapOvr>
    <a:masterClrMapping/>
  </p:clrMapOvr>
  <p:extLst>
    <p:ext uri="{DCECCB84-F9BA-43D5-87BE-67443E8EF086}">
      <p15:sldGuideLst xmlns:p15="http://schemas.microsoft.com/office/powerpoint/2012/main">
        <p15:guide id="1" orient="horz" pos="414" userDrawn="1">
          <p15:clr>
            <a:srgbClr val="FBAE40"/>
          </p15:clr>
        </p15:guide>
        <p15:guide id="2" pos="3840" userDrawn="1">
          <p15:clr>
            <a:srgbClr val="FBAE40"/>
          </p15:clr>
        </p15:guide>
        <p15:guide id="3" pos="415" userDrawn="1">
          <p15:clr>
            <a:srgbClr val="FBAE40"/>
          </p15:clr>
        </p15:guide>
        <p15:guide id="4" pos="3432" userDrawn="1">
          <p15:clr>
            <a:srgbClr val="FBAE40"/>
          </p15:clr>
        </p15:guide>
        <p15:guide id="5" orient="horz" pos="390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752287B1-B399-4ED6-9191-9832616F1BC1}"/>
              </a:ext>
            </a:extLst>
          </p:cNvPr>
          <p:cNvGraphicFramePr>
            <a:graphicFrameLocks noChangeAspect="1"/>
          </p:cNvGraphicFramePr>
          <p:nvPr userDrawn="1">
            <p:custDataLst>
              <p:tags r:id="rId1"/>
            </p:custDataLst>
            <p:extLst>
              <p:ext uri="{D42A27DB-BD31-4B8C-83A1-F6EECF244321}">
                <p14:modId xmlns:p14="http://schemas.microsoft.com/office/powerpoint/2010/main" val="15493554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9" imgH="349" progId="TCLayout.ActiveDocument.1">
                  <p:embed/>
                </p:oleObj>
              </mc:Choice>
              <mc:Fallback>
                <p:oleObj name="think-cell Slide" r:id="rId3" imgW="349" imgH="349" progId="TCLayout.ActiveDocument.1">
                  <p:embed/>
                  <p:pic>
                    <p:nvPicPr>
                      <p:cNvPr id="4" name="Object 3" hidden="1">
                        <a:extLst>
                          <a:ext uri="{FF2B5EF4-FFF2-40B4-BE49-F238E27FC236}">
                            <a16:creationId xmlns:a16="http://schemas.microsoft.com/office/drawing/2014/main" id="{752287B1-B399-4ED6-9191-9832616F1BC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Rectangle 9">
            <a:extLst>
              <a:ext uri="{FF2B5EF4-FFF2-40B4-BE49-F238E27FC236}">
                <a16:creationId xmlns:a16="http://schemas.microsoft.com/office/drawing/2014/main" id="{5CE2684B-9134-4645-9F9E-9D7423BAA1AB}"/>
              </a:ext>
            </a:extLst>
          </p:cNvPr>
          <p:cNvSpPr/>
          <p:nvPr userDrawn="1"/>
        </p:nvSpPr>
        <p:spPr>
          <a:xfrm>
            <a:off x="0" y="0"/>
            <a:ext cx="4800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itle 1">
            <a:extLst>
              <a:ext uri="{FF2B5EF4-FFF2-40B4-BE49-F238E27FC236}">
                <a16:creationId xmlns:a16="http://schemas.microsoft.com/office/drawing/2014/main" id="{ADCBD705-A4DF-4895-B348-3A69AEB8D125}"/>
              </a:ext>
            </a:extLst>
          </p:cNvPr>
          <p:cNvSpPr>
            <a:spLocks noGrp="1"/>
          </p:cNvSpPr>
          <p:nvPr>
            <p:ph type="title" hasCustomPrompt="1"/>
          </p:nvPr>
        </p:nvSpPr>
        <p:spPr>
          <a:xfrm>
            <a:off x="669526" y="2865710"/>
            <a:ext cx="3481787" cy="923330"/>
          </a:xfrm>
        </p:spPr>
        <p:txBody>
          <a:bodyPr vert="horz" anchor="t"/>
          <a:lstStyle>
            <a:lvl1pPr algn="l" rtl="0">
              <a:lnSpc>
                <a:spcPct val="100000"/>
              </a:lnSpc>
              <a:defRPr sz="6000">
                <a:solidFill>
                  <a:schemeClr val="accent2"/>
                </a:solidFill>
              </a:defRPr>
            </a:lvl1pPr>
          </a:lstStyle>
          <a:p>
            <a:r>
              <a:rPr lang="en-US"/>
              <a:t>text</a:t>
            </a:r>
          </a:p>
        </p:txBody>
      </p:sp>
      <p:pic>
        <p:nvPicPr>
          <p:cNvPr id="13" name="Graphic 12">
            <a:extLst>
              <a:ext uri="{FF2B5EF4-FFF2-40B4-BE49-F238E27FC236}">
                <a16:creationId xmlns:a16="http://schemas.microsoft.com/office/drawing/2014/main" id="{DB31C757-5197-4F22-65B9-A1F229AFF02A}"/>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669526" y="1739001"/>
            <a:ext cx="2366134" cy="704523"/>
          </a:xfrm>
          <a:prstGeom prst="rect">
            <a:avLst/>
          </a:prstGeom>
        </p:spPr>
      </p:pic>
      <p:sp>
        <p:nvSpPr>
          <p:cNvPr id="9" name="Picture Placeholder 13">
            <a:extLst>
              <a:ext uri="{FF2B5EF4-FFF2-40B4-BE49-F238E27FC236}">
                <a16:creationId xmlns:a16="http://schemas.microsoft.com/office/drawing/2014/main" id="{2DD6E436-DD25-C172-F242-F2F8A510804A}"/>
              </a:ext>
            </a:extLst>
          </p:cNvPr>
          <p:cNvSpPr>
            <a:spLocks noGrp="1"/>
          </p:cNvSpPr>
          <p:nvPr>
            <p:ph type="pic" sz="quarter" idx="10"/>
          </p:nvPr>
        </p:nvSpPr>
        <p:spPr>
          <a:xfrm>
            <a:off x="4800600" y="332656"/>
            <a:ext cx="7056438" cy="6192688"/>
          </a:xfrm>
          <a:solidFill>
            <a:schemeClr val="bg2"/>
          </a:solidFill>
        </p:spPr>
        <p:txBody>
          <a:bodyPr vert="horz" wrap="none" lIns="0" tIns="0" rIns="0" bIns="648000" rtlCol="0" anchor="ctr">
            <a:noAutofit/>
          </a:bodyPr>
          <a:lstStyle>
            <a:lvl1pPr>
              <a:defRPr lang="en-US" dirty="0">
                <a:latin typeface="Montserrat" panose="00000500000000000000" pitchFamily="2" charset="0"/>
                <a:ea typeface="Roboto" panose="02000000000000000000" pitchFamily="2" charset="0"/>
              </a:defRPr>
            </a:lvl1pPr>
          </a:lstStyle>
          <a:p>
            <a:pPr lvl="0" algn="ctr"/>
            <a:endParaRPr lang="en-US"/>
          </a:p>
        </p:txBody>
      </p:sp>
    </p:spTree>
    <p:extLst>
      <p:ext uri="{BB962C8B-B14F-4D97-AF65-F5344CB8AC3E}">
        <p14:creationId xmlns:p14="http://schemas.microsoft.com/office/powerpoint/2010/main" val="2618940132"/>
      </p:ext>
    </p:extLst>
  </p:cSld>
  <p:clrMapOvr>
    <a:masterClrMapping/>
  </p:clrMapOvr>
  <p:extLst>
    <p:ext uri="{DCECCB84-F9BA-43D5-87BE-67443E8EF086}">
      <p15:sldGuideLst xmlns:p15="http://schemas.microsoft.com/office/powerpoint/2012/main">
        <p15:guide id="1" orient="horz" pos="414" userDrawn="1">
          <p15:clr>
            <a:srgbClr val="FBAE40"/>
          </p15:clr>
        </p15:guide>
        <p15:guide id="2" pos="2615" userDrawn="1">
          <p15:clr>
            <a:srgbClr val="FBAE40"/>
          </p15:clr>
        </p15:guide>
        <p15:guide id="3" pos="415" userDrawn="1">
          <p15:clr>
            <a:srgbClr val="FBAE40"/>
          </p15:clr>
        </p15:guide>
        <p15:guide id="4" pos="3432" userDrawn="1">
          <p15:clr>
            <a:srgbClr val="FBAE40"/>
          </p15:clr>
        </p15:guide>
        <p15:guide id="5" orient="horz" pos="3906" userDrawn="1">
          <p15:clr>
            <a:srgbClr val="FBAE40"/>
          </p15:clr>
        </p15:guide>
        <p15:guide id="6" pos="302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2D49A554-E70F-409E-AB87-19DDA6213B37}"/>
              </a:ext>
            </a:extLst>
          </p:cNvPr>
          <p:cNvGraphicFramePr>
            <a:graphicFrameLocks noChangeAspect="1"/>
          </p:cNvGraphicFramePr>
          <p:nvPr userDrawn="1">
            <p:custDataLst>
              <p:tags r:id="rId8"/>
            </p:custDataLst>
            <p:extLst>
              <p:ext uri="{D42A27DB-BD31-4B8C-83A1-F6EECF244321}">
                <p14:modId xmlns:p14="http://schemas.microsoft.com/office/powerpoint/2010/main" val="52509285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349" imgH="349" progId="TCLayout.ActiveDocument.1">
                  <p:embed/>
                </p:oleObj>
              </mc:Choice>
              <mc:Fallback>
                <p:oleObj name="think-cell Slide" r:id="rId9" imgW="349" imgH="349" progId="TCLayout.ActiveDocument.1">
                  <p:embed/>
                  <p:pic>
                    <p:nvPicPr>
                      <p:cNvPr id="2" name="Object 1" hidden="1">
                        <a:extLst>
                          <a:ext uri="{FF2B5EF4-FFF2-40B4-BE49-F238E27FC236}">
                            <a16:creationId xmlns:a16="http://schemas.microsoft.com/office/drawing/2014/main" id="{2D49A554-E70F-409E-AB87-19DDA6213B37}"/>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4" name="Title Placeholder 3">
            <a:extLst>
              <a:ext uri="{FF2B5EF4-FFF2-40B4-BE49-F238E27FC236}">
                <a16:creationId xmlns:a16="http://schemas.microsoft.com/office/drawing/2014/main" id="{2FEA3FFA-F740-44EB-AD0C-FF41F39D346F}"/>
              </a:ext>
            </a:extLst>
          </p:cNvPr>
          <p:cNvSpPr>
            <a:spLocks noGrp="1"/>
          </p:cNvSpPr>
          <p:nvPr>
            <p:ph type="title"/>
          </p:nvPr>
        </p:nvSpPr>
        <p:spPr>
          <a:xfrm>
            <a:off x="334962" y="332656"/>
            <a:ext cx="11522075" cy="387798"/>
          </a:xfrm>
          <a:prstGeom prst="rect">
            <a:avLst/>
          </a:prstGeom>
        </p:spPr>
        <p:txBody>
          <a:bodyPr vert="horz" wrap="square" lIns="0" tIns="0" rIns="0" bIns="0" rtlCol="0" anchor="t">
            <a:spAutoFit/>
          </a:bodyPr>
          <a:lstStyle/>
          <a:p>
            <a:r>
              <a:rPr lang="en-US"/>
              <a:t>Click to edit Master title style</a:t>
            </a:r>
          </a:p>
        </p:txBody>
      </p:sp>
      <p:sp>
        <p:nvSpPr>
          <p:cNvPr id="5" name="Text Placeholder 4">
            <a:extLst>
              <a:ext uri="{FF2B5EF4-FFF2-40B4-BE49-F238E27FC236}">
                <a16:creationId xmlns:a16="http://schemas.microsoft.com/office/drawing/2014/main" id="{DFA0076A-4687-4D01-B1BE-B0DDCC899B74}"/>
              </a:ext>
            </a:extLst>
          </p:cNvPr>
          <p:cNvSpPr>
            <a:spLocks noGrp="1"/>
          </p:cNvSpPr>
          <p:nvPr>
            <p:ph type="body" idx="1"/>
          </p:nvPr>
        </p:nvSpPr>
        <p:spPr>
          <a:xfrm>
            <a:off x="334963" y="1268413"/>
            <a:ext cx="11522075" cy="5040312"/>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6296749"/>
      </p:ext>
    </p:extLst>
  </p:cSld>
  <p:clrMap bg1="lt1" tx1="dk1" bg2="lt2" tx2="dk2" accent1="accent1" accent2="accent2" accent3="accent3" accent4="accent4" accent5="accent5" accent6="accent6" hlink="hlink" folHlink="folHlink"/>
  <p:sldLayoutIdLst>
    <p:sldLayoutId id="2147483824" r:id="rId1"/>
    <p:sldLayoutId id="2147483822" r:id="rId2"/>
    <p:sldLayoutId id="2147483823" r:id="rId3"/>
    <p:sldLayoutId id="2147483820" r:id="rId4"/>
    <p:sldLayoutId id="2147483825" r:id="rId5"/>
    <p:sldLayoutId id="2147483818" r:id="rId6"/>
  </p:sldLayoutIdLst>
  <p:txStyles>
    <p:titleStyle>
      <a:lvl1pPr algn="l" defTabSz="914400" rtl="0" eaLnBrk="1" latinLnBrk="0" hangingPunct="1">
        <a:lnSpc>
          <a:spcPct val="90000"/>
        </a:lnSpc>
        <a:spcBef>
          <a:spcPct val="0"/>
        </a:spcBef>
        <a:buNone/>
        <a:defRPr sz="28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400"/>
        </a:spcBef>
        <a:buFont typeface="Arial" panose="020B0604020202020204" pitchFamily="34" charset="0"/>
        <a:buNone/>
        <a:defRPr sz="1400" kern="1200">
          <a:solidFill>
            <a:schemeClr val="tx1"/>
          </a:solidFill>
          <a:latin typeface="+mn-lt"/>
          <a:ea typeface="+mn-ea"/>
          <a:cs typeface="+mn-cs"/>
        </a:defRPr>
      </a:lvl1pPr>
      <a:lvl2pPr marL="141288" indent="-141288" algn="l" defTabSz="914400" rtl="0" eaLnBrk="1" latinLnBrk="0" hangingPunct="1">
        <a:lnSpc>
          <a:spcPct val="100000"/>
        </a:lnSpc>
        <a:spcBef>
          <a:spcPts val="400"/>
        </a:spcBef>
        <a:buFont typeface="Arial" panose="020B0604020202020204" pitchFamily="34" charset="0"/>
        <a:buChar char="•"/>
        <a:defRPr sz="1400" kern="1200">
          <a:solidFill>
            <a:schemeClr val="tx1"/>
          </a:solidFill>
          <a:latin typeface="+mn-lt"/>
          <a:ea typeface="+mn-ea"/>
          <a:cs typeface="+mn-cs"/>
        </a:defRPr>
      </a:lvl2pPr>
      <a:lvl3pPr marL="269875" indent="-122238" algn="l" defTabSz="914400" rtl="0" eaLnBrk="1" latinLnBrk="0" hangingPunct="1">
        <a:lnSpc>
          <a:spcPct val="100000"/>
        </a:lnSpc>
        <a:spcBef>
          <a:spcPts val="200"/>
        </a:spcBef>
        <a:buFont typeface="Montserrat" panose="00000500000000000000" pitchFamily="2" charset="0"/>
        <a:buChar char="-"/>
        <a:defRPr sz="1400" kern="1200">
          <a:solidFill>
            <a:schemeClr val="tx1"/>
          </a:solidFill>
          <a:latin typeface="+mn-lt"/>
          <a:ea typeface="+mn-ea"/>
          <a:cs typeface="+mn-cs"/>
        </a:defRPr>
      </a:lvl3pPr>
      <a:lvl4pPr marL="407988" indent="-138113" algn="l" defTabSz="914400" rtl="0" eaLnBrk="1" latinLnBrk="0" hangingPunct="1">
        <a:lnSpc>
          <a:spcPct val="100000"/>
        </a:lnSpc>
        <a:spcBef>
          <a:spcPts val="200"/>
        </a:spcBef>
        <a:buFont typeface="Arial" panose="020B0604020202020204" pitchFamily="34" charset="0"/>
        <a:buChar char="•"/>
        <a:defRPr sz="1400" kern="1200">
          <a:solidFill>
            <a:schemeClr val="tx1"/>
          </a:solidFill>
          <a:latin typeface="+mn-lt"/>
          <a:ea typeface="+mn-ea"/>
          <a:cs typeface="+mn-cs"/>
        </a:defRPr>
      </a:lvl4pPr>
      <a:lvl5pPr marL="538163" indent="-123825" algn="l" defTabSz="914400" rtl="0" eaLnBrk="1" latinLnBrk="0" hangingPunct="1">
        <a:lnSpc>
          <a:spcPct val="100000"/>
        </a:lnSpc>
        <a:spcBef>
          <a:spcPts val="200"/>
        </a:spcBef>
        <a:buFont typeface="Montserrat" panose="00000500000000000000" pitchFamily="2"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dealflow.eu/"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10.jpeg"/><Relationship Id="rId5" Type="http://schemas.openxmlformats.org/officeDocument/2006/relationships/image" Target="../media/image9.svg"/><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30.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30.svg"/></Relationships>
</file>

<file path=ppt/slides/_rels/slide14.xml.rels><?xml version="1.0" encoding="UTF-8" standalone="yes"?>
<Relationships xmlns="http://schemas.openxmlformats.org/package/2006/relationships"><Relationship Id="rId8" Type="http://schemas.openxmlformats.org/officeDocument/2006/relationships/image" Target="../media/image44.png"/><Relationship Id="rId3" Type="http://schemas.openxmlformats.org/officeDocument/2006/relationships/image" Target="../media/image39.png"/><Relationship Id="rId7" Type="http://schemas.openxmlformats.org/officeDocument/2006/relationships/image" Target="../media/image43.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42.png"/><Relationship Id="rId5" Type="http://schemas.openxmlformats.org/officeDocument/2006/relationships/image" Target="../media/image41.png"/><Relationship Id="rId4" Type="http://schemas.openxmlformats.org/officeDocument/2006/relationships/image" Target="../media/image40.svg"/></Relationships>
</file>

<file path=ppt/slides/_rels/slide1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30.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7.xml"/><Relationship Id="rId1" Type="http://schemas.openxmlformats.org/officeDocument/2006/relationships/slideLayout" Target="../slideLayouts/slideLayout4.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30.svg"/></Relationships>
</file>

<file path=ppt/slides/_rels/slide18.xml.rels><?xml version="1.0" encoding="UTF-8" standalone="yes"?>
<Relationships xmlns="http://schemas.openxmlformats.org/package/2006/relationships"><Relationship Id="rId8" Type="http://schemas.openxmlformats.org/officeDocument/2006/relationships/image" Target="../media/image50.svg"/><Relationship Id="rId3" Type="http://schemas.openxmlformats.org/officeDocument/2006/relationships/image" Target="../media/image45.png"/><Relationship Id="rId7" Type="http://schemas.openxmlformats.org/officeDocument/2006/relationships/image" Target="../media/image49.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48.svg"/><Relationship Id="rId5" Type="http://schemas.openxmlformats.org/officeDocument/2006/relationships/image" Target="../media/image47.png"/><Relationship Id="rId10" Type="http://schemas.openxmlformats.org/officeDocument/2006/relationships/image" Target="../media/image52.svg"/><Relationship Id="rId4" Type="http://schemas.openxmlformats.org/officeDocument/2006/relationships/image" Target="../media/image46.svg"/><Relationship Id="rId9" Type="http://schemas.openxmlformats.org/officeDocument/2006/relationships/image" Target="../media/image51.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21.png"/><Relationship Id="rId18" Type="http://schemas.openxmlformats.org/officeDocument/2006/relationships/image" Target="../media/image26.sv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svg"/><Relationship Id="rId17" Type="http://schemas.openxmlformats.org/officeDocument/2006/relationships/image" Target="../media/image25.png"/><Relationship Id="rId2" Type="http://schemas.openxmlformats.org/officeDocument/2006/relationships/notesSlide" Target="../notesSlides/notesSlide2.xml"/><Relationship Id="rId16" Type="http://schemas.openxmlformats.org/officeDocument/2006/relationships/image" Target="../media/image24.svg"/><Relationship Id="rId20" Type="http://schemas.openxmlformats.org/officeDocument/2006/relationships/image" Target="../media/image28.svg"/><Relationship Id="rId1" Type="http://schemas.openxmlformats.org/officeDocument/2006/relationships/slideLayout" Target="../slideLayouts/slideLayout4.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5" Type="http://schemas.openxmlformats.org/officeDocument/2006/relationships/image" Target="../media/image23.png"/><Relationship Id="rId10" Type="http://schemas.openxmlformats.org/officeDocument/2006/relationships/image" Target="../media/image18.svg"/><Relationship Id="rId19" Type="http://schemas.openxmlformats.org/officeDocument/2006/relationships/image" Target="../media/image27.png"/><Relationship Id="rId4" Type="http://schemas.openxmlformats.org/officeDocument/2006/relationships/image" Target="../media/image12.svg"/><Relationship Id="rId9" Type="http://schemas.openxmlformats.org/officeDocument/2006/relationships/image" Target="../media/image17.png"/><Relationship Id="rId14" Type="http://schemas.openxmlformats.org/officeDocument/2006/relationships/image" Target="../media/image22.svg"/></Relationships>
</file>

<file path=ppt/slides/_rels/slide20.xml.rels><?xml version="1.0" encoding="UTF-8" standalone="yes"?>
<Relationships xmlns="http://schemas.openxmlformats.org/package/2006/relationships"><Relationship Id="rId8" Type="http://schemas.openxmlformats.org/officeDocument/2006/relationships/image" Target="../media/image56.svg"/><Relationship Id="rId13" Type="http://schemas.openxmlformats.org/officeDocument/2006/relationships/image" Target="../media/image59.png"/><Relationship Id="rId3" Type="http://schemas.openxmlformats.org/officeDocument/2006/relationships/hyperlink" Target="https://www.linkedin.com/company/dealflow-eu/" TargetMode="External"/><Relationship Id="rId7" Type="http://schemas.openxmlformats.org/officeDocument/2006/relationships/image" Target="../media/image55.png"/><Relationship Id="rId12" Type="http://schemas.openxmlformats.org/officeDocument/2006/relationships/hyperlink" Target="https://dealflow.eu/" TargetMode="External"/><Relationship Id="rId2" Type="http://schemas.openxmlformats.org/officeDocument/2006/relationships/notesSlide" Target="../notesSlides/notesSlide20.xml"/><Relationship Id="rId1" Type="http://schemas.openxmlformats.org/officeDocument/2006/relationships/slideLayout" Target="../slideLayouts/slideLayout6.xml"/><Relationship Id="rId6" Type="http://schemas.openxmlformats.org/officeDocument/2006/relationships/hyperlink" Target="https://twitter.com/dealfloweu" TargetMode="External"/><Relationship Id="rId11" Type="http://schemas.openxmlformats.org/officeDocument/2006/relationships/image" Target="../media/image58.svg"/><Relationship Id="rId5" Type="http://schemas.openxmlformats.org/officeDocument/2006/relationships/image" Target="../media/image54.svg"/><Relationship Id="rId15" Type="http://schemas.openxmlformats.org/officeDocument/2006/relationships/image" Target="../media/image10.jpeg"/><Relationship Id="rId10" Type="http://schemas.openxmlformats.org/officeDocument/2006/relationships/image" Target="../media/image57.png"/><Relationship Id="rId4" Type="http://schemas.openxmlformats.org/officeDocument/2006/relationships/image" Target="../media/image53.png"/><Relationship Id="rId9" Type="http://schemas.openxmlformats.org/officeDocument/2006/relationships/hyperlink" Target="mailto:info@dealflow.eu" TargetMode="External"/><Relationship Id="rId14" Type="http://schemas.openxmlformats.org/officeDocument/2006/relationships/image" Target="../media/image60.svg"/></Relationships>
</file>

<file path=ppt/slides/_rels/slide3.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30.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30.svg"/></Relationships>
</file>

<file path=ppt/slides/_rels/slide6.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2.svg"/></Relationships>
</file>

<file path=ppt/slides/_rels/slide7.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30.svg"/></Relationships>
</file>

<file path=ppt/slides/_rels/slide8.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10" Type="http://schemas.openxmlformats.org/officeDocument/2006/relationships/image" Target="../media/image38.svg"/><Relationship Id="rId4" Type="http://schemas.openxmlformats.org/officeDocument/2006/relationships/image" Target="../media/image32.svg"/><Relationship Id="rId9" Type="http://schemas.openxmlformats.org/officeDocument/2006/relationships/image" Target="../media/image37.png"/></Relationships>
</file>

<file path=ppt/slides/_rels/slide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3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2A5ACE2-8213-59EE-1866-2A71AAD7C90F}"/>
              </a:ext>
            </a:extLst>
          </p:cNvPr>
          <p:cNvSpPr>
            <a:spLocks noGrp="1"/>
          </p:cNvSpPr>
          <p:nvPr>
            <p:ph type="title"/>
          </p:nvPr>
        </p:nvSpPr>
        <p:spPr>
          <a:xfrm>
            <a:off x="669925" y="3898563"/>
            <a:ext cx="4778375" cy="430887"/>
          </a:xfrm>
        </p:spPr>
        <p:txBody>
          <a:bodyPr vert="horz"/>
          <a:lstStyle/>
          <a:p>
            <a:r>
              <a:rPr lang="en-US"/>
              <a:t>VC Pitch Deck Template</a:t>
            </a:r>
          </a:p>
        </p:txBody>
      </p:sp>
      <p:sp>
        <p:nvSpPr>
          <p:cNvPr id="10" name="TextBox 9">
            <a:hlinkClick r:id="rId3"/>
            <a:extLst>
              <a:ext uri="{FF2B5EF4-FFF2-40B4-BE49-F238E27FC236}">
                <a16:creationId xmlns:a16="http://schemas.microsoft.com/office/drawing/2014/main" id="{2AF2C921-6778-C244-1534-0B8CAD1E35EC}"/>
              </a:ext>
            </a:extLst>
          </p:cNvPr>
          <p:cNvSpPr txBox="1"/>
          <p:nvPr/>
        </p:nvSpPr>
        <p:spPr>
          <a:xfrm>
            <a:off x="669526" y="6016642"/>
            <a:ext cx="1308050" cy="184666"/>
          </a:xfrm>
          <a:prstGeom prst="rect">
            <a:avLst/>
          </a:prstGeom>
          <a:noFill/>
        </p:spPr>
        <p:txBody>
          <a:bodyPr wrap="none" lIns="0" tIns="0" rIns="0" bIns="0" rtlCol="0" anchor="ctr">
            <a:spAutoFit/>
          </a:bodyPr>
          <a:lstStyle/>
          <a:p>
            <a:r>
              <a:rPr lang="en-US" sz="1200" spc="300">
                <a:solidFill>
                  <a:schemeClr val="bg1"/>
                </a:solidFill>
              </a:rPr>
              <a:t>dealflow.eu</a:t>
            </a:r>
          </a:p>
        </p:txBody>
      </p:sp>
      <p:pic>
        <p:nvPicPr>
          <p:cNvPr id="15" name="Graphic 14">
            <a:hlinkClick r:id="rId3"/>
            <a:extLst>
              <a:ext uri="{FF2B5EF4-FFF2-40B4-BE49-F238E27FC236}">
                <a16:creationId xmlns:a16="http://schemas.microsoft.com/office/drawing/2014/main" id="{797AC5A1-E481-AEFB-D60A-11E492764B9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69526" y="5601047"/>
            <a:ext cx="285750" cy="276225"/>
          </a:xfrm>
          <a:prstGeom prst="rect">
            <a:avLst/>
          </a:prstGeom>
        </p:spPr>
      </p:pic>
      <p:pic>
        <p:nvPicPr>
          <p:cNvPr id="9" name="Picture Placeholder 8" descr="A bridge over water with a city in the background&#10;&#10;Description automatically generated">
            <a:extLst>
              <a:ext uri="{FF2B5EF4-FFF2-40B4-BE49-F238E27FC236}">
                <a16:creationId xmlns:a16="http://schemas.microsoft.com/office/drawing/2014/main" id="{EE28CB9A-658D-C83A-AE0E-9F789701D225}"/>
              </a:ext>
            </a:extLst>
          </p:cNvPr>
          <p:cNvPicPr>
            <a:picLocks noGrp="1" noChangeAspect="1"/>
          </p:cNvPicPr>
          <p:nvPr>
            <p:ph type="pic" sz="quarter" idx="10"/>
          </p:nvPr>
        </p:nvPicPr>
        <p:blipFill>
          <a:blip r:embed="rId6"/>
          <a:srcRect l="11014" r="11014"/>
          <a:stretch/>
        </p:blipFill>
        <p:spPr/>
      </p:pic>
    </p:spTree>
    <p:extLst>
      <p:ext uri="{BB962C8B-B14F-4D97-AF65-F5344CB8AC3E}">
        <p14:creationId xmlns:p14="http://schemas.microsoft.com/office/powerpoint/2010/main" val="2970941107"/>
      </p:ext>
    </p:extLst>
  </p:cSld>
  <p:clrMapOvr>
    <a:masterClrMapping/>
  </p:clrMapOvr>
  <p:transition spd="slow">
    <p:cov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ext Placeholder 4">
            <a:extLst>
              <a:ext uri="{FF2B5EF4-FFF2-40B4-BE49-F238E27FC236}">
                <a16:creationId xmlns:a16="http://schemas.microsoft.com/office/drawing/2014/main" id="{EC70BFF8-3C5D-3BD9-7BAE-96EE466C6009}"/>
              </a:ext>
            </a:extLst>
          </p:cNvPr>
          <p:cNvSpPr txBox="1">
            <a:spLocks/>
          </p:cNvSpPr>
          <p:nvPr/>
        </p:nvSpPr>
        <p:spPr>
          <a:xfrm>
            <a:off x="5899572" y="2068202"/>
            <a:ext cx="5957466" cy="1008000"/>
          </a:xfrm>
          <a:prstGeom prst="rect">
            <a:avLst/>
          </a:prstGeom>
          <a:solidFill>
            <a:schemeClr val="bg2"/>
          </a:solidFill>
        </p:spPr>
        <p:txBody>
          <a:bodyPr vert="horz" lIns="144000" tIns="108000" rIns="144000" bIns="108000" rtlCol="0" anchor="ctr">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b="1">
                <a:solidFill>
                  <a:srgbClr val="7F99CC"/>
                </a:solidFill>
              </a:rPr>
              <a:t>TAM: </a:t>
            </a:r>
            <a:r>
              <a:rPr lang="en-US" sz="1800"/>
              <a:t>Total Addressable Market</a:t>
            </a:r>
          </a:p>
          <a:p>
            <a:r>
              <a:rPr lang="en-US" sz="1400"/>
              <a:t>“The $5T travel market”</a:t>
            </a:r>
          </a:p>
        </p:txBody>
      </p:sp>
      <p:sp>
        <p:nvSpPr>
          <p:cNvPr id="40" name="Text Placeholder 4">
            <a:extLst>
              <a:ext uri="{FF2B5EF4-FFF2-40B4-BE49-F238E27FC236}">
                <a16:creationId xmlns:a16="http://schemas.microsoft.com/office/drawing/2014/main" id="{A261AA56-84E5-0610-FE77-47FEA5184CDA}"/>
              </a:ext>
            </a:extLst>
          </p:cNvPr>
          <p:cNvSpPr txBox="1">
            <a:spLocks/>
          </p:cNvSpPr>
          <p:nvPr/>
        </p:nvSpPr>
        <p:spPr>
          <a:xfrm>
            <a:off x="5899572" y="3283775"/>
            <a:ext cx="5957466" cy="1008000"/>
          </a:xfrm>
          <a:prstGeom prst="rect">
            <a:avLst/>
          </a:prstGeom>
          <a:solidFill>
            <a:schemeClr val="bg2"/>
          </a:solidFill>
        </p:spPr>
        <p:txBody>
          <a:bodyPr vert="horz" lIns="144000" tIns="108000" rIns="144000" bIns="108000" rtlCol="0" anchor="ctr">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b="1">
                <a:solidFill>
                  <a:srgbClr val="3F66B2"/>
                </a:solidFill>
              </a:rPr>
              <a:t>SAM: </a:t>
            </a:r>
            <a:r>
              <a:rPr lang="en-US" sz="1800"/>
              <a:t>Serviceable Available Market</a:t>
            </a:r>
          </a:p>
          <a:p>
            <a:r>
              <a:rPr lang="en-US" sz="1400"/>
              <a:t>“Short term room rental, second home rental, bed and breakfast”</a:t>
            </a:r>
          </a:p>
        </p:txBody>
      </p:sp>
      <p:sp>
        <p:nvSpPr>
          <p:cNvPr id="41" name="Text Placeholder 4">
            <a:extLst>
              <a:ext uri="{FF2B5EF4-FFF2-40B4-BE49-F238E27FC236}">
                <a16:creationId xmlns:a16="http://schemas.microsoft.com/office/drawing/2014/main" id="{C7FA7F06-B85B-AAE0-50C0-B88651F4598B}"/>
              </a:ext>
            </a:extLst>
          </p:cNvPr>
          <p:cNvSpPr txBox="1">
            <a:spLocks/>
          </p:cNvSpPr>
          <p:nvPr/>
        </p:nvSpPr>
        <p:spPr>
          <a:xfrm>
            <a:off x="5899572" y="4499348"/>
            <a:ext cx="5957466" cy="1008000"/>
          </a:xfrm>
          <a:prstGeom prst="rect">
            <a:avLst/>
          </a:prstGeom>
          <a:solidFill>
            <a:schemeClr val="bg2"/>
          </a:solidFill>
        </p:spPr>
        <p:txBody>
          <a:bodyPr vert="horz" lIns="144000" tIns="108000" rIns="144000" bIns="108000" rtlCol="0" anchor="ctr">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b="1">
                <a:solidFill>
                  <a:srgbClr val="1F4CA5"/>
                </a:solidFill>
              </a:rPr>
              <a:t>SOM: </a:t>
            </a:r>
            <a:r>
              <a:rPr lang="en-US" sz="1800"/>
              <a:t>Serviceable Obtainable Market</a:t>
            </a:r>
          </a:p>
          <a:p>
            <a:r>
              <a:rPr lang="en-US" sz="1400"/>
              <a:t>“Online marketplace model; customer acquisition through online booking”</a:t>
            </a:r>
          </a:p>
        </p:txBody>
      </p:sp>
      <p:sp>
        <p:nvSpPr>
          <p:cNvPr id="5" name="Title 2">
            <a:extLst>
              <a:ext uri="{FF2B5EF4-FFF2-40B4-BE49-F238E27FC236}">
                <a16:creationId xmlns:a16="http://schemas.microsoft.com/office/drawing/2014/main" id="{86FA7426-C5E3-6CE1-A064-C85D0A0C23BC}"/>
              </a:ext>
            </a:extLst>
          </p:cNvPr>
          <p:cNvSpPr>
            <a:spLocks noGrp="1"/>
          </p:cNvSpPr>
          <p:nvPr>
            <p:ph type="title"/>
          </p:nvPr>
        </p:nvSpPr>
        <p:spPr>
          <a:xfrm>
            <a:off x="334962" y="332656"/>
            <a:ext cx="11522075" cy="387798"/>
          </a:xfrm>
        </p:spPr>
        <p:txBody>
          <a:bodyPr vert="horz"/>
          <a:lstStyle/>
          <a:p>
            <a:r>
              <a:rPr lang="en-US"/>
              <a:t>The Market</a:t>
            </a:r>
          </a:p>
        </p:txBody>
      </p:sp>
      <p:sp>
        <p:nvSpPr>
          <p:cNvPr id="7" name="Text Placeholder 6">
            <a:extLst>
              <a:ext uri="{FF2B5EF4-FFF2-40B4-BE49-F238E27FC236}">
                <a16:creationId xmlns:a16="http://schemas.microsoft.com/office/drawing/2014/main" id="{0430EF01-A423-D7E5-6F50-9B1FEC5E683A}"/>
              </a:ext>
            </a:extLst>
          </p:cNvPr>
          <p:cNvSpPr>
            <a:spLocks noGrp="1"/>
          </p:cNvSpPr>
          <p:nvPr>
            <p:ph type="body" sz="quarter" idx="10"/>
          </p:nvPr>
        </p:nvSpPr>
        <p:spPr>
          <a:xfrm>
            <a:off x="334963" y="836613"/>
            <a:ext cx="11522075" cy="215900"/>
          </a:xfrm>
        </p:spPr>
        <p:txBody>
          <a:bodyPr/>
          <a:lstStyle/>
          <a:p>
            <a:r>
              <a:rPr lang="en-US"/>
              <a:t>Action title summarizing the content of the slide</a:t>
            </a:r>
          </a:p>
        </p:txBody>
      </p:sp>
      <p:grpSp>
        <p:nvGrpSpPr>
          <p:cNvPr id="43" name="Group 42">
            <a:extLst>
              <a:ext uri="{FF2B5EF4-FFF2-40B4-BE49-F238E27FC236}">
                <a16:creationId xmlns:a16="http://schemas.microsoft.com/office/drawing/2014/main" id="{B64086F0-760C-61BC-9E7A-97E8B63F54D8}"/>
              </a:ext>
            </a:extLst>
          </p:cNvPr>
          <p:cNvGrpSpPr/>
          <p:nvPr/>
        </p:nvGrpSpPr>
        <p:grpSpPr>
          <a:xfrm>
            <a:off x="1016920" y="1687559"/>
            <a:ext cx="4200696" cy="4200433"/>
            <a:chOff x="1025544" y="1687559"/>
            <a:chExt cx="4200696" cy="4200433"/>
          </a:xfrm>
        </p:grpSpPr>
        <p:sp>
          <p:nvSpPr>
            <p:cNvPr id="24" name="Text Placeholder 4">
              <a:extLst>
                <a:ext uri="{FF2B5EF4-FFF2-40B4-BE49-F238E27FC236}">
                  <a16:creationId xmlns:a16="http://schemas.microsoft.com/office/drawing/2014/main" id="{58A7C2A4-214D-18BE-553C-507E7710B6EE}"/>
                </a:ext>
              </a:extLst>
            </p:cNvPr>
            <p:cNvSpPr txBox="1">
              <a:spLocks noChangeAspect="1"/>
            </p:cNvSpPr>
            <p:nvPr/>
          </p:nvSpPr>
          <p:spPr>
            <a:xfrm>
              <a:off x="1025544" y="1687559"/>
              <a:ext cx="4200696" cy="4200432"/>
            </a:xfrm>
            <a:prstGeom prst="ellipse">
              <a:avLst/>
            </a:prstGeom>
            <a:solidFill>
              <a:schemeClr val="tx2">
                <a:alpha val="50000"/>
              </a:schemeClr>
            </a:solidFill>
          </p:spPr>
          <p:txBody>
            <a:bodyPr vert="horz" lIns="108000" tIns="72000" rIns="108000" bIns="72000" rtlCol="0" anchor="ctr">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en-US" b="1">
                <a:solidFill>
                  <a:schemeClr val="bg1"/>
                </a:solidFill>
              </a:endParaRPr>
            </a:p>
          </p:txBody>
        </p:sp>
        <p:sp>
          <p:nvSpPr>
            <p:cNvPr id="25" name="Text Placeholder 4">
              <a:extLst>
                <a:ext uri="{FF2B5EF4-FFF2-40B4-BE49-F238E27FC236}">
                  <a16:creationId xmlns:a16="http://schemas.microsoft.com/office/drawing/2014/main" id="{78F299A3-F14D-51AF-15FD-9423D19D488B}"/>
                </a:ext>
              </a:extLst>
            </p:cNvPr>
            <p:cNvSpPr txBox="1">
              <a:spLocks noChangeAspect="1"/>
            </p:cNvSpPr>
            <p:nvPr/>
          </p:nvSpPr>
          <p:spPr>
            <a:xfrm>
              <a:off x="1582022" y="2800444"/>
              <a:ext cx="3087741" cy="3087547"/>
            </a:xfrm>
            <a:prstGeom prst="ellipse">
              <a:avLst/>
            </a:prstGeom>
            <a:solidFill>
              <a:schemeClr val="tx2">
                <a:alpha val="50000"/>
              </a:schemeClr>
            </a:solidFill>
          </p:spPr>
          <p:txBody>
            <a:bodyPr vert="horz" lIns="108000" tIns="72000" rIns="108000" bIns="72000" rtlCol="0" anchor="ctr">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en-US" b="1">
                <a:solidFill>
                  <a:schemeClr val="bg1"/>
                </a:solidFill>
              </a:endParaRPr>
            </a:p>
          </p:txBody>
        </p:sp>
        <p:sp>
          <p:nvSpPr>
            <p:cNvPr id="26" name="Text Placeholder 4">
              <a:extLst>
                <a:ext uri="{FF2B5EF4-FFF2-40B4-BE49-F238E27FC236}">
                  <a16:creationId xmlns:a16="http://schemas.microsoft.com/office/drawing/2014/main" id="{241309F4-0BD5-E3EE-9B41-68625D73B57A}"/>
                </a:ext>
              </a:extLst>
            </p:cNvPr>
            <p:cNvSpPr txBox="1">
              <a:spLocks noChangeAspect="1"/>
            </p:cNvSpPr>
            <p:nvPr/>
          </p:nvSpPr>
          <p:spPr>
            <a:xfrm>
              <a:off x="2138562" y="3913331"/>
              <a:ext cx="1974661" cy="1974661"/>
            </a:xfrm>
            <a:prstGeom prst="ellipse">
              <a:avLst/>
            </a:prstGeom>
            <a:solidFill>
              <a:schemeClr val="tx2">
                <a:alpha val="50000"/>
              </a:schemeClr>
            </a:solidFill>
          </p:spPr>
          <p:txBody>
            <a:bodyPr vert="horz" lIns="108000" tIns="72000" rIns="108000" bIns="72000" rtlCol="0" anchor="ctr">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en-US" b="1">
                <a:solidFill>
                  <a:schemeClr val="bg1"/>
                </a:solidFill>
              </a:endParaRPr>
            </a:p>
          </p:txBody>
        </p:sp>
        <p:sp>
          <p:nvSpPr>
            <p:cNvPr id="27" name="Text Placeholder 4">
              <a:extLst>
                <a:ext uri="{FF2B5EF4-FFF2-40B4-BE49-F238E27FC236}">
                  <a16:creationId xmlns:a16="http://schemas.microsoft.com/office/drawing/2014/main" id="{9AE3544B-D265-0799-522D-8C952CF5B8F2}"/>
                </a:ext>
              </a:extLst>
            </p:cNvPr>
            <p:cNvSpPr txBox="1">
              <a:spLocks/>
            </p:cNvSpPr>
            <p:nvPr/>
          </p:nvSpPr>
          <p:spPr>
            <a:xfrm>
              <a:off x="2888648" y="2090115"/>
              <a:ext cx="474489" cy="307777"/>
            </a:xfrm>
            <a:prstGeom prst="rect">
              <a:avLst/>
            </a:prstGeom>
            <a:noFill/>
          </p:spPr>
          <p:txBody>
            <a:bodyPr vert="horz" wrap="none" lIns="0" tIns="0" rIns="0" bIns="0" rtlCol="0" anchor="ctr">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2000" b="1">
                  <a:solidFill>
                    <a:schemeClr val="bg1"/>
                  </a:solidFill>
                </a:rPr>
                <a:t>$5T</a:t>
              </a:r>
            </a:p>
          </p:txBody>
        </p:sp>
        <p:sp>
          <p:nvSpPr>
            <p:cNvPr id="28" name="Text Placeholder 4">
              <a:extLst>
                <a:ext uri="{FF2B5EF4-FFF2-40B4-BE49-F238E27FC236}">
                  <a16:creationId xmlns:a16="http://schemas.microsoft.com/office/drawing/2014/main" id="{A01B1D2A-D8C1-317F-75D8-9C9E1DD40328}"/>
                </a:ext>
              </a:extLst>
            </p:cNvPr>
            <p:cNvSpPr txBox="1">
              <a:spLocks/>
            </p:cNvSpPr>
            <p:nvPr/>
          </p:nvSpPr>
          <p:spPr>
            <a:xfrm>
              <a:off x="2895861" y="3203001"/>
              <a:ext cx="460062" cy="307777"/>
            </a:xfrm>
            <a:prstGeom prst="rect">
              <a:avLst/>
            </a:prstGeom>
            <a:noFill/>
          </p:spPr>
          <p:txBody>
            <a:bodyPr vert="horz" wrap="none" lIns="0" tIns="0" rIns="0" bIns="0" rtlCol="0" anchor="ctr">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2000" b="1">
                  <a:solidFill>
                    <a:schemeClr val="bg1"/>
                  </a:solidFill>
                </a:rPr>
                <a:t>$1B</a:t>
              </a:r>
            </a:p>
          </p:txBody>
        </p:sp>
        <p:sp>
          <p:nvSpPr>
            <p:cNvPr id="29" name="Text Placeholder 4">
              <a:extLst>
                <a:ext uri="{FF2B5EF4-FFF2-40B4-BE49-F238E27FC236}">
                  <a16:creationId xmlns:a16="http://schemas.microsoft.com/office/drawing/2014/main" id="{1A3DD039-B2A2-4219-AADC-7BC120BF4502}"/>
                </a:ext>
              </a:extLst>
            </p:cNvPr>
            <p:cNvSpPr txBox="1">
              <a:spLocks/>
            </p:cNvSpPr>
            <p:nvPr/>
          </p:nvSpPr>
          <p:spPr>
            <a:xfrm>
              <a:off x="2820520" y="4746774"/>
              <a:ext cx="610745" cy="307777"/>
            </a:xfrm>
            <a:prstGeom prst="rect">
              <a:avLst/>
            </a:prstGeom>
            <a:noFill/>
          </p:spPr>
          <p:txBody>
            <a:bodyPr vert="horz" wrap="none" lIns="0" tIns="0" rIns="0" bIns="0" rtlCol="0" anchor="ctr">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2000" b="1">
                  <a:solidFill>
                    <a:schemeClr val="bg1"/>
                  </a:solidFill>
                </a:rPr>
                <a:t>$21B</a:t>
              </a:r>
            </a:p>
          </p:txBody>
        </p:sp>
      </p:grpSp>
      <p:cxnSp>
        <p:nvCxnSpPr>
          <p:cNvPr id="34" name="Straight Connector 33">
            <a:extLst>
              <a:ext uri="{FF2B5EF4-FFF2-40B4-BE49-F238E27FC236}">
                <a16:creationId xmlns:a16="http://schemas.microsoft.com/office/drawing/2014/main" id="{0FCBCED8-2979-D76F-5A59-250E3EEA795A}"/>
              </a:ext>
            </a:extLst>
          </p:cNvPr>
          <p:cNvCxnSpPr>
            <a:cxnSpLocks/>
          </p:cNvCxnSpPr>
          <p:nvPr/>
        </p:nvCxnSpPr>
        <p:spPr>
          <a:xfrm flipH="1" flipV="1">
            <a:off x="5899572" y="2068202"/>
            <a:ext cx="1" cy="1008000"/>
          </a:xfrm>
          <a:prstGeom prst="line">
            <a:avLst/>
          </a:prstGeom>
          <a:ln w="28575">
            <a:solidFill>
              <a:srgbClr val="7F99C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8C2D3AB9-58FC-957D-C8AE-419896FCB6D1}"/>
              </a:ext>
            </a:extLst>
          </p:cNvPr>
          <p:cNvCxnSpPr>
            <a:cxnSpLocks/>
          </p:cNvCxnSpPr>
          <p:nvPr/>
        </p:nvCxnSpPr>
        <p:spPr>
          <a:xfrm flipH="1" flipV="1">
            <a:off x="5899572" y="3283775"/>
            <a:ext cx="1" cy="1008000"/>
          </a:xfrm>
          <a:prstGeom prst="line">
            <a:avLst/>
          </a:prstGeom>
          <a:ln w="28575">
            <a:solidFill>
              <a:srgbClr val="3F66B2"/>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4F17928-9DC1-6F9D-663F-72352366DEBC}"/>
              </a:ext>
            </a:extLst>
          </p:cNvPr>
          <p:cNvCxnSpPr>
            <a:cxnSpLocks/>
          </p:cNvCxnSpPr>
          <p:nvPr/>
        </p:nvCxnSpPr>
        <p:spPr>
          <a:xfrm flipH="1" flipV="1">
            <a:off x="5899572" y="4499348"/>
            <a:ext cx="1" cy="1008000"/>
          </a:xfrm>
          <a:prstGeom prst="line">
            <a:avLst/>
          </a:prstGeom>
          <a:ln w="28575">
            <a:solidFill>
              <a:srgbClr val="1F4CA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9238894"/>
      </p:ext>
    </p:extLst>
  </p:cSld>
  <p:clrMapOvr>
    <a:masterClrMapping/>
  </p:clrMapOvr>
  <p:transition spd="slow">
    <p:cov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a:extLst>
              <a:ext uri="{FF2B5EF4-FFF2-40B4-BE49-F238E27FC236}">
                <a16:creationId xmlns:a16="http://schemas.microsoft.com/office/drawing/2014/main" id="{5B99BEB5-22A5-E001-332F-171C36692D24}"/>
              </a:ext>
            </a:extLst>
          </p:cNvPr>
          <p:cNvSpPr txBox="1">
            <a:spLocks/>
          </p:cNvSpPr>
          <p:nvPr/>
        </p:nvSpPr>
        <p:spPr>
          <a:xfrm>
            <a:off x="334962" y="1484309"/>
            <a:ext cx="7589838" cy="4824416"/>
          </a:xfrm>
          <a:prstGeom prst="rect">
            <a:avLst/>
          </a:prstGeom>
          <a:solidFill>
            <a:schemeClr val="bg2"/>
          </a:solidFill>
        </p:spPr>
        <p:txBody>
          <a:bodyPr vert="horz" lIns="288000" tIns="432000" rIns="288000" bIns="288000" rtlCol="0" anchor="t">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t>The purpose of the slide</a:t>
            </a:r>
          </a:p>
          <a:p>
            <a:pPr lvl="1">
              <a:spcBef>
                <a:spcPts val="1200"/>
              </a:spcBef>
            </a:pPr>
            <a:r>
              <a:rPr lang="en-US" sz="1400"/>
              <a:t>The purpose of the competitors slide is multifaceted, serving to illustrate a comprehensive understanding of the market and where your company fits within the competitive landscape. </a:t>
            </a:r>
          </a:p>
          <a:p>
            <a:pPr lvl="1">
              <a:spcBef>
                <a:spcPts val="1200"/>
              </a:spcBef>
            </a:pPr>
            <a:r>
              <a:rPr lang="en-US" sz="1400"/>
              <a:t>It's an opportunity to showcase your knowledge of both direct and indirect competitors, underlining the extensive research and analysis that has gone into preparing your business strategy. This slide is crucial for positioning your company or product in the market, highlighting what sets you apart from the rest. It's not just about demonstrating that you know who your competitors are, but also about showcasing your unique value proposition—what makes your offering special and why it's poised to capture market share.</a:t>
            </a:r>
          </a:p>
          <a:p>
            <a:pPr lvl="1">
              <a:spcBef>
                <a:spcPts val="1200"/>
              </a:spcBef>
            </a:pPr>
            <a:r>
              <a:rPr lang="en-US" sz="1400"/>
              <a:t>Furthermore, the competitors slide is key in articulating your differentiation strategy. It details how your product or service diverges from existing offerings in terms of features, technology, business models, pricing, quality, or customer service. </a:t>
            </a:r>
          </a:p>
        </p:txBody>
      </p:sp>
      <p:sp>
        <p:nvSpPr>
          <p:cNvPr id="10" name="Title 2">
            <a:extLst>
              <a:ext uri="{FF2B5EF4-FFF2-40B4-BE49-F238E27FC236}">
                <a16:creationId xmlns:a16="http://schemas.microsoft.com/office/drawing/2014/main" id="{C01B3BF9-8DAB-61EB-F452-7C1887F505E3}"/>
              </a:ext>
            </a:extLst>
          </p:cNvPr>
          <p:cNvSpPr>
            <a:spLocks noGrp="1"/>
          </p:cNvSpPr>
          <p:nvPr>
            <p:ph type="title"/>
          </p:nvPr>
        </p:nvSpPr>
        <p:spPr>
          <a:xfrm>
            <a:off x="334963" y="332656"/>
            <a:ext cx="9325430" cy="387798"/>
          </a:xfrm>
        </p:spPr>
        <p:txBody>
          <a:bodyPr vert="horz">
            <a:normAutofit/>
          </a:bodyPr>
          <a:lstStyle/>
          <a:p>
            <a:r>
              <a:rPr lang="en-US"/>
              <a:t>The Competition slide</a:t>
            </a:r>
          </a:p>
        </p:txBody>
      </p:sp>
      <p:sp>
        <p:nvSpPr>
          <p:cNvPr id="14" name="Text Placeholder 4">
            <a:extLst>
              <a:ext uri="{FF2B5EF4-FFF2-40B4-BE49-F238E27FC236}">
                <a16:creationId xmlns:a16="http://schemas.microsoft.com/office/drawing/2014/main" id="{2972C013-7AB2-11B7-0AD9-6BA8241189E8}"/>
              </a:ext>
            </a:extLst>
          </p:cNvPr>
          <p:cNvSpPr txBox="1">
            <a:spLocks/>
          </p:cNvSpPr>
          <p:nvPr/>
        </p:nvSpPr>
        <p:spPr>
          <a:xfrm>
            <a:off x="7924800" y="1268413"/>
            <a:ext cx="3932238" cy="5256211"/>
          </a:xfrm>
          <a:prstGeom prst="rect">
            <a:avLst/>
          </a:prstGeom>
          <a:solidFill>
            <a:schemeClr val="tx2"/>
          </a:solidFill>
        </p:spPr>
        <p:txBody>
          <a:bodyPr vert="horz" lIns="288000" tIns="1080000" rIns="288000" bIns="216000" rtlCol="0">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solidFill>
                  <a:schemeClr val="bg1"/>
                </a:solidFill>
              </a:rPr>
              <a:t>Key questions</a:t>
            </a:r>
            <a:br>
              <a:rPr lang="en-US" sz="2000" b="1">
                <a:solidFill>
                  <a:schemeClr val="bg1"/>
                </a:solidFill>
              </a:rPr>
            </a:br>
            <a:r>
              <a:rPr lang="en-US" sz="2000" b="1">
                <a:solidFill>
                  <a:schemeClr val="bg1"/>
                </a:solidFill>
              </a:rPr>
              <a:t>to answer</a:t>
            </a:r>
            <a:endParaRPr lang="en-US" sz="1400">
              <a:solidFill>
                <a:schemeClr val="bg1"/>
              </a:solidFill>
            </a:endParaRPr>
          </a:p>
          <a:p>
            <a:pPr marL="266700" lvl="1" indent="-266700">
              <a:spcBef>
                <a:spcPts val="2400"/>
              </a:spcBef>
              <a:buFont typeface="+mj-lt"/>
              <a:buAutoNum type="arabicPeriod"/>
            </a:pPr>
            <a:r>
              <a:rPr lang="en-US" sz="1400">
                <a:solidFill>
                  <a:schemeClr val="bg1"/>
                </a:solidFill>
              </a:rPr>
              <a:t>Who are your main competitors?</a:t>
            </a:r>
          </a:p>
          <a:p>
            <a:pPr marL="266700" lvl="1" indent="-266700">
              <a:spcBef>
                <a:spcPts val="1200"/>
              </a:spcBef>
              <a:buFont typeface="+mj-lt"/>
              <a:buAutoNum type="arabicPeriod"/>
            </a:pPr>
            <a:r>
              <a:rPr lang="en-US" sz="1400">
                <a:solidFill>
                  <a:schemeClr val="bg1"/>
                </a:solidFill>
              </a:rPr>
              <a:t>What are the strengths and weaknesses of these competitors?</a:t>
            </a:r>
          </a:p>
          <a:p>
            <a:pPr marL="266700" lvl="1" indent="-266700">
              <a:spcBef>
                <a:spcPts val="1200"/>
              </a:spcBef>
              <a:buFont typeface="+mj-lt"/>
              <a:buAutoNum type="arabicPeriod"/>
            </a:pPr>
            <a:r>
              <a:rPr lang="en-US" sz="1400">
                <a:solidFill>
                  <a:schemeClr val="bg1"/>
                </a:solidFill>
              </a:rPr>
              <a:t>How does your product/service differ from those offered by competitors?</a:t>
            </a:r>
          </a:p>
          <a:p>
            <a:pPr marL="266700" lvl="1" indent="-266700">
              <a:spcBef>
                <a:spcPts val="1200"/>
              </a:spcBef>
              <a:buFont typeface="+mj-lt"/>
              <a:buAutoNum type="arabicPeriod"/>
            </a:pPr>
            <a:r>
              <a:rPr lang="en-US" sz="1400">
                <a:solidFill>
                  <a:schemeClr val="bg1"/>
                </a:solidFill>
              </a:rPr>
              <a:t>What is your competitive advantage?</a:t>
            </a:r>
          </a:p>
          <a:p>
            <a:pPr marL="266700" lvl="1" indent="-266700">
              <a:spcBef>
                <a:spcPts val="1200"/>
              </a:spcBef>
              <a:buFont typeface="+mj-lt"/>
              <a:buAutoNum type="arabicPeriod"/>
            </a:pPr>
            <a:r>
              <a:rPr lang="en-US" sz="1400">
                <a:solidFill>
                  <a:schemeClr val="bg1"/>
                </a:solidFill>
              </a:rPr>
              <a:t>How will you sustain your competitive position?</a:t>
            </a:r>
            <a:endParaRPr lang="en-US">
              <a:solidFill>
                <a:schemeClr val="bg1"/>
              </a:solidFill>
            </a:endParaRPr>
          </a:p>
        </p:txBody>
      </p:sp>
      <p:pic>
        <p:nvPicPr>
          <p:cNvPr id="17" name="Graphic 16">
            <a:extLst>
              <a:ext uri="{FF2B5EF4-FFF2-40B4-BE49-F238E27FC236}">
                <a16:creationId xmlns:a16="http://schemas.microsoft.com/office/drawing/2014/main" id="{173CECC7-3D66-B51C-75EA-A3694D62B69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28646" y="1568766"/>
            <a:ext cx="576000" cy="576000"/>
          </a:xfrm>
          <a:prstGeom prst="rect">
            <a:avLst/>
          </a:prstGeom>
        </p:spPr>
      </p:pic>
      <p:sp>
        <p:nvSpPr>
          <p:cNvPr id="4" name="Oval 3">
            <a:extLst>
              <a:ext uri="{FF2B5EF4-FFF2-40B4-BE49-F238E27FC236}">
                <a16:creationId xmlns:a16="http://schemas.microsoft.com/office/drawing/2014/main" id="{F1F38482-E953-F53D-3567-69C15D768C32}"/>
              </a:ext>
            </a:extLst>
          </p:cNvPr>
          <p:cNvSpPr>
            <a:spLocks noChangeAspect="1"/>
          </p:cNvSpPr>
          <p:nvPr/>
        </p:nvSpPr>
        <p:spPr>
          <a:xfrm>
            <a:off x="623392" y="1160150"/>
            <a:ext cx="648318" cy="648318"/>
          </a:xfrm>
          <a:prstGeom prst="ellipse">
            <a:avLst/>
          </a:prstGeom>
          <a:solidFill>
            <a:schemeClr val="bg1"/>
          </a:solidFill>
          <a:ln w="12700">
            <a:solidFill>
              <a:schemeClr val="accent1"/>
            </a:solidFill>
          </a:ln>
        </p:spPr>
        <p:txBody>
          <a:bodyPr vert="horz" lIns="0" tIns="0" rIns="0" bIns="0" rtlCol="0" anchor="ctr">
            <a:noAutofit/>
          </a:bodyPr>
          <a:lstStyle/>
          <a:p>
            <a:pPr algn="ctr">
              <a:spcBef>
                <a:spcPts val="1200"/>
              </a:spcBef>
            </a:pPr>
            <a:endParaRPr lang="en-US" sz="1400">
              <a:latin typeface="Arial" panose="020B0604020202020204" pitchFamily="34" charset="0"/>
              <a:cs typeface="Arial" panose="020B0604020202020204" pitchFamily="34" charset="0"/>
            </a:endParaRPr>
          </a:p>
        </p:txBody>
      </p:sp>
      <p:pic>
        <p:nvPicPr>
          <p:cNvPr id="5" name="Graphic 4">
            <a:extLst>
              <a:ext uri="{FF2B5EF4-FFF2-40B4-BE49-F238E27FC236}">
                <a16:creationId xmlns:a16="http://schemas.microsoft.com/office/drawing/2014/main" id="{9199EB40-3A28-F9A1-BFBA-84436B72BB2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49551" y="1286309"/>
            <a:ext cx="396000" cy="396000"/>
          </a:xfrm>
          <a:prstGeom prst="rect">
            <a:avLst/>
          </a:prstGeom>
        </p:spPr>
      </p:pic>
    </p:spTree>
    <p:extLst>
      <p:ext uri="{BB962C8B-B14F-4D97-AF65-F5344CB8AC3E}">
        <p14:creationId xmlns:p14="http://schemas.microsoft.com/office/powerpoint/2010/main" val="3826590260"/>
      </p:ext>
    </p:extLst>
  </p:cSld>
  <p:clrMapOvr>
    <a:masterClrMapping/>
  </p:clrMapOvr>
  <p:transition spd="slow">
    <p:cov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8">
            <a:extLst>
              <a:ext uri="{FF2B5EF4-FFF2-40B4-BE49-F238E27FC236}">
                <a16:creationId xmlns:a16="http://schemas.microsoft.com/office/drawing/2014/main" id="{56DD958A-DEDA-41A6-B918-28DB8F75AC35}"/>
              </a:ext>
            </a:extLst>
          </p:cNvPr>
          <p:cNvGraphicFramePr>
            <a:graphicFrameLocks noGrp="1"/>
          </p:cNvGraphicFramePr>
          <p:nvPr>
            <p:extLst>
              <p:ext uri="{D42A27DB-BD31-4B8C-83A1-F6EECF244321}">
                <p14:modId xmlns:p14="http://schemas.microsoft.com/office/powerpoint/2010/main" val="4213196504"/>
              </p:ext>
            </p:extLst>
          </p:nvPr>
        </p:nvGraphicFramePr>
        <p:xfrm>
          <a:off x="334963" y="1268759"/>
          <a:ext cx="11522077" cy="5040558"/>
        </p:xfrm>
        <a:graphic>
          <a:graphicData uri="http://schemas.openxmlformats.org/drawingml/2006/table">
            <a:tbl>
              <a:tblPr firstRow="1" bandRow="1">
                <a:tableStyleId>{5C22544A-7EE6-4342-B048-85BDC9FD1C3A}</a:tableStyleId>
              </a:tblPr>
              <a:tblGrid>
                <a:gridCol w="1836601">
                  <a:extLst>
                    <a:ext uri="{9D8B030D-6E8A-4147-A177-3AD203B41FA5}">
                      <a16:colId xmlns:a16="http://schemas.microsoft.com/office/drawing/2014/main" val="1822246677"/>
                    </a:ext>
                  </a:extLst>
                </a:gridCol>
                <a:gridCol w="2421369">
                  <a:extLst>
                    <a:ext uri="{9D8B030D-6E8A-4147-A177-3AD203B41FA5}">
                      <a16:colId xmlns:a16="http://schemas.microsoft.com/office/drawing/2014/main" val="1902645095"/>
                    </a:ext>
                  </a:extLst>
                </a:gridCol>
                <a:gridCol w="2421369">
                  <a:extLst>
                    <a:ext uri="{9D8B030D-6E8A-4147-A177-3AD203B41FA5}">
                      <a16:colId xmlns:a16="http://schemas.microsoft.com/office/drawing/2014/main" val="1061919413"/>
                    </a:ext>
                  </a:extLst>
                </a:gridCol>
                <a:gridCol w="2421369">
                  <a:extLst>
                    <a:ext uri="{9D8B030D-6E8A-4147-A177-3AD203B41FA5}">
                      <a16:colId xmlns:a16="http://schemas.microsoft.com/office/drawing/2014/main" val="3826675461"/>
                    </a:ext>
                  </a:extLst>
                </a:gridCol>
                <a:gridCol w="2421369">
                  <a:extLst>
                    <a:ext uri="{9D8B030D-6E8A-4147-A177-3AD203B41FA5}">
                      <a16:colId xmlns:a16="http://schemas.microsoft.com/office/drawing/2014/main" val="4018487694"/>
                    </a:ext>
                  </a:extLst>
                </a:gridCol>
              </a:tblGrid>
              <a:tr h="720081">
                <a:tc>
                  <a:txBody>
                    <a:bodyPr/>
                    <a:lstStyle/>
                    <a:p>
                      <a:pPr rtl="0"/>
                      <a:endParaRPr lang="en-US" sz="1400">
                        <a:solidFill>
                          <a:schemeClr val="tx1"/>
                        </a:solidFill>
                      </a:endParaRPr>
                    </a:p>
                  </a:txBody>
                  <a:tcPr anchor="ctr">
                    <a:lnL w="12700" cmpd="sng">
                      <a:noFill/>
                    </a:lnL>
                    <a:lnR w="76200" cap="flat" cmpd="sng" algn="ctr">
                      <a:solidFill>
                        <a:schemeClr val="bg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endParaRPr lang="en-US" sz="1400">
                        <a:solidFill>
                          <a:schemeClr val="tx1"/>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endParaRPr lang="en-US" sz="1400">
                        <a:solidFill>
                          <a:schemeClr val="tx1"/>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endParaRPr lang="en-US" sz="1400">
                        <a:solidFill>
                          <a:schemeClr val="tx1"/>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endParaRPr lang="en-US" sz="1400">
                        <a:solidFill>
                          <a:schemeClr val="tx1"/>
                        </a:solidFill>
                      </a:endParaRPr>
                    </a:p>
                  </a:txBody>
                  <a:tcPr anchor="ctr">
                    <a:lnL w="76200" cap="flat" cmpd="sng" algn="ctr">
                      <a:solidFill>
                        <a:schemeClr val="bg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88676819"/>
                  </a:ext>
                </a:extLst>
              </a:tr>
              <a:tr h="617211">
                <a:tc>
                  <a:txBody>
                    <a:bodyPr/>
                    <a:lstStyle/>
                    <a:p>
                      <a:pPr rtl="0"/>
                      <a:r>
                        <a:rPr lang="en-US" sz="1200" b="1">
                          <a:solidFill>
                            <a:schemeClr val="accent1"/>
                          </a:solidFill>
                        </a:rPr>
                        <a:t>Variable</a:t>
                      </a:r>
                    </a:p>
                  </a:txBody>
                  <a:tcPr anchor="ctr">
                    <a:lnL w="12700" cmpd="sng">
                      <a:noFill/>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tx1"/>
                          </a:solidFill>
                          <a:effectLst/>
                          <a:uLnTx/>
                          <a:uFillTx/>
                          <a:latin typeface="Montserrat"/>
                          <a:ea typeface="+mn-ea"/>
                          <a:cs typeface="+mn-cs"/>
                        </a:rPr>
                        <a:t>text</a:t>
                      </a:r>
                      <a:endParaRPr kumimoji="0" lang="en-US" sz="1100" b="1" i="0" u="none" strike="noStrike" kern="1200" cap="none" spc="0" normalizeH="0" baseline="0" noProof="0">
                        <a:ln>
                          <a:noFill/>
                        </a:ln>
                        <a:solidFill>
                          <a:schemeClr val="tx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accent1"/>
                          </a:solidFill>
                          <a:effectLst/>
                          <a:uLnTx/>
                          <a:uFillTx/>
                          <a:latin typeface="Montserrat"/>
                          <a:ea typeface="+mn-ea"/>
                          <a:cs typeface="+mn-cs"/>
                        </a:rPr>
                        <a:t>text</a:t>
                      </a:r>
                      <a:endParaRPr kumimoji="0" lang="en-US" sz="1100" b="1" i="0" u="none" strike="noStrike" kern="1200" cap="none" spc="0" normalizeH="0" baseline="0" noProof="0">
                        <a:ln>
                          <a:noFill/>
                        </a:ln>
                        <a:solidFill>
                          <a:schemeClr val="accent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accent1"/>
                          </a:solidFill>
                          <a:effectLst/>
                          <a:uLnTx/>
                          <a:uFillTx/>
                          <a:latin typeface="Montserrat"/>
                          <a:ea typeface="+mn-ea"/>
                          <a:cs typeface="+mn-cs"/>
                        </a:rPr>
                        <a:t>text</a:t>
                      </a:r>
                      <a:endParaRPr kumimoji="0" lang="en-US" sz="1100" b="1" i="0" u="none" strike="noStrike" kern="1200" cap="none" spc="0" normalizeH="0" baseline="0" noProof="0">
                        <a:ln>
                          <a:noFill/>
                        </a:ln>
                        <a:solidFill>
                          <a:schemeClr val="accent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accent4"/>
                          </a:solidFill>
                          <a:effectLst/>
                          <a:uLnTx/>
                          <a:uFillTx/>
                          <a:latin typeface="Montserrat"/>
                          <a:ea typeface="+mn-ea"/>
                          <a:cs typeface="+mn-cs"/>
                        </a:rPr>
                        <a:t>text</a:t>
                      </a:r>
                      <a:endParaRPr kumimoji="0" lang="en-US" sz="1100" b="1" i="0" u="none" strike="noStrike" kern="1200" cap="none" spc="0" normalizeH="0" baseline="0" noProof="0">
                        <a:ln>
                          <a:noFill/>
                        </a:ln>
                        <a:solidFill>
                          <a:schemeClr val="accent4"/>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999759038"/>
                  </a:ext>
                </a:extLst>
              </a:tr>
              <a:tr h="6172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567D4"/>
                          </a:solidFill>
                          <a:effectLst/>
                          <a:uLnTx/>
                          <a:uFillTx/>
                          <a:latin typeface="Montserrat"/>
                          <a:ea typeface="+mn-ea"/>
                          <a:cs typeface="+mn-cs"/>
                        </a:rPr>
                        <a:t>Variable</a:t>
                      </a:r>
                    </a:p>
                  </a:txBody>
                  <a:tcPr anchor="ctr">
                    <a:lnL w="12700" cmpd="sng">
                      <a:noFill/>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tx1"/>
                          </a:solidFill>
                          <a:effectLst/>
                          <a:uLnTx/>
                          <a:uFillTx/>
                          <a:latin typeface="Montserrat"/>
                          <a:ea typeface="+mn-ea"/>
                          <a:cs typeface="+mn-cs"/>
                        </a:rPr>
                        <a:t>text</a:t>
                      </a:r>
                      <a:endParaRPr kumimoji="0" lang="en-US" sz="1100" b="1" i="0" u="none" strike="noStrike" kern="1200" cap="none" spc="0" normalizeH="0" baseline="0" noProof="0">
                        <a:ln>
                          <a:noFill/>
                        </a:ln>
                        <a:solidFill>
                          <a:schemeClr val="tx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accent1"/>
                          </a:solidFill>
                          <a:effectLst/>
                          <a:uLnTx/>
                          <a:uFillTx/>
                          <a:latin typeface="Montserrat"/>
                          <a:ea typeface="+mn-ea"/>
                          <a:cs typeface="+mn-cs"/>
                        </a:rPr>
                        <a:t>text</a:t>
                      </a:r>
                      <a:endParaRPr kumimoji="0" lang="en-US" sz="1100" b="1" i="0" u="none" strike="noStrike" kern="1200" cap="none" spc="0" normalizeH="0" baseline="0" noProof="0">
                        <a:ln>
                          <a:noFill/>
                        </a:ln>
                        <a:solidFill>
                          <a:schemeClr val="accent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accent1"/>
                          </a:solidFill>
                          <a:effectLst/>
                          <a:uLnTx/>
                          <a:uFillTx/>
                          <a:latin typeface="Montserrat"/>
                          <a:ea typeface="+mn-ea"/>
                          <a:cs typeface="+mn-cs"/>
                        </a:rPr>
                        <a:t>text</a:t>
                      </a:r>
                      <a:endParaRPr kumimoji="0" lang="en-US" sz="1100" b="1" i="0" u="none" strike="noStrike" kern="1200" cap="none" spc="0" normalizeH="0" baseline="0" noProof="0">
                        <a:ln>
                          <a:noFill/>
                        </a:ln>
                        <a:solidFill>
                          <a:schemeClr val="accent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accent4"/>
                          </a:solidFill>
                          <a:effectLst/>
                          <a:uLnTx/>
                          <a:uFillTx/>
                          <a:latin typeface="Montserrat"/>
                          <a:ea typeface="+mn-ea"/>
                          <a:cs typeface="+mn-cs"/>
                        </a:rPr>
                        <a:t>text</a:t>
                      </a:r>
                      <a:endParaRPr kumimoji="0" lang="en-US" sz="1100" b="1" i="0" u="none" strike="noStrike" kern="1200" cap="none" spc="0" normalizeH="0" baseline="0" noProof="0">
                        <a:ln>
                          <a:noFill/>
                        </a:ln>
                        <a:solidFill>
                          <a:schemeClr val="accent4"/>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065395530"/>
                  </a:ext>
                </a:extLst>
              </a:tr>
              <a:tr h="6172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567D4"/>
                          </a:solidFill>
                          <a:effectLst/>
                          <a:uLnTx/>
                          <a:uFillTx/>
                          <a:latin typeface="Montserrat"/>
                          <a:ea typeface="+mn-ea"/>
                          <a:cs typeface="+mn-cs"/>
                        </a:rPr>
                        <a:t>Variable</a:t>
                      </a:r>
                    </a:p>
                  </a:txBody>
                  <a:tcPr anchor="ctr">
                    <a:lnL w="12700" cmpd="sng">
                      <a:noFill/>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tx1"/>
                          </a:solidFill>
                          <a:effectLst/>
                          <a:uLnTx/>
                          <a:uFillTx/>
                          <a:latin typeface="Montserrat"/>
                          <a:ea typeface="+mn-ea"/>
                          <a:cs typeface="+mn-cs"/>
                        </a:rPr>
                        <a:t>text</a:t>
                      </a:r>
                      <a:endParaRPr kumimoji="0" lang="en-US" sz="1100" b="1" i="0" u="none" strike="noStrike" kern="1200" cap="none" spc="0" normalizeH="0" baseline="0" noProof="0">
                        <a:ln>
                          <a:noFill/>
                        </a:ln>
                        <a:solidFill>
                          <a:schemeClr val="tx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tx1"/>
                          </a:solidFill>
                          <a:effectLst/>
                          <a:uLnTx/>
                          <a:uFillTx/>
                          <a:latin typeface="Montserrat"/>
                          <a:ea typeface="+mn-ea"/>
                          <a:cs typeface="+mn-cs"/>
                        </a:rPr>
                        <a:t>text</a:t>
                      </a:r>
                      <a:endParaRPr kumimoji="0" lang="en-US" sz="1100" b="1" i="0" u="none" strike="noStrike" kern="1200" cap="none" spc="0" normalizeH="0" baseline="0" noProof="0">
                        <a:ln>
                          <a:noFill/>
                        </a:ln>
                        <a:solidFill>
                          <a:schemeClr val="tx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tx1"/>
                          </a:solidFill>
                          <a:effectLst/>
                          <a:uLnTx/>
                          <a:uFillTx/>
                          <a:latin typeface="Montserrat"/>
                          <a:ea typeface="+mn-ea"/>
                          <a:cs typeface="+mn-cs"/>
                        </a:rPr>
                        <a:t>text</a:t>
                      </a:r>
                      <a:endParaRPr kumimoji="0" lang="en-US" sz="1100" b="1" i="0" u="none" strike="noStrike" kern="1200" cap="none" spc="0" normalizeH="0" baseline="0" noProof="0">
                        <a:ln>
                          <a:noFill/>
                        </a:ln>
                        <a:solidFill>
                          <a:schemeClr val="tx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tx1"/>
                          </a:solidFill>
                          <a:effectLst/>
                          <a:uLnTx/>
                          <a:uFillTx/>
                          <a:latin typeface="Montserrat"/>
                          <a:ea typeface="+mn-ea"/>
                          <a:cs typeface="+mn-cs"/>
                        </a:rPr>
                        <a:t>text</a:t>
                      </a:r>
                      <a:endParaRPr kumimoji="0" lang="en-US" sz="1100" b="1" i="0" u="none" strike="noStrike" kern="1200" cap="none" spc="0" normalizeH="0" baseline="0" noProof="0">
                        <a:ln>
                          <a:noFill/>
                        </a:ln>
                        <a:solidFill>
                          <a:schemeClr val="tx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15408993"/>
                  </a:ext>
                </a:extLst>
              </a:tr>
              <a:tr h="6172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567D4"/>
                          </a:solidFill>
                          <a:effectLst/>
                          <a:uLnTx/>
                          <a:uFillTx/>
                          <a:latin typeface="Montserrat"/>
                          <a:ea typeface="+mn-ea"/>
                          <a:cs typeface="+mn-cs"/>
                        </a:rPr>
                        <a:t>Variable</a:t>
                      </a:r>
                    </a:p>
                  </a:txBody>
                  <a:tcPr anchor="ctr">
                    <a:lnL w="12700" cmpd="sng">
                      <a:noFill/>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tx1"/>
                          </a:solidFill>
                          <a:effectLst/>
                          <a:uLnTx/>
                          <a:uFillTx/>
                          <a:latin typeface="Montserrat"/>
                          <a:ea typeface="+mn-ea"/>
                          <a:cs typeface="+mn-cs"/>
                        </a:rPr>
                        <a:t>text</a:t>
                      </a:r>
                      <a:endParaRPr kumimoji="0" lang="en-US" sz="1100" b="1" i="0" u="none" strike="noStrike" kern="1200" cap="none" spc="0" normalizeH="0" baseline="0" noProof="0">
                        <a:ln>
                          <a:noFill/>
                        </a:ln>
                        <a:solidFill>
                          <a:schemeClr val="tx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tx1"/>
                          </a:solidFill>
                          <a:effectLst/>
                          <a:uLnTx/>
                          <a:uFillTx/>
                          <a:latin typeface="Montserrat"/>
                          <a:ea typeface="+mn-ea"/>
                          <a:cs typeface="+mn-cs"/>
                        </a:rPr>
                        <a:t>text</a:t>
                      </a:r>
                      <a:endParaRPr kumimoji="0" lang="en-US" sz="1100" b="1" i="0" u="none" strike="noStrike" kern="1200" cap="none" spc="0" normalizeH="0" baseline="0" noProof="0">
                        <a:ln>
                          <a:noFill/>
                        </a:ln>
                        <a:solidFill>
                          <a:schemeClr val="tx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tx1"/>
                          </a:solidFill>
                          <a:effectLst/>
                          <a:uLnTx/>
                          <a:uFillTx/>
                          <a:latin typeface="Montserrat"/>
                          <a:ea typeface="+mn-ea"/>
                          <a:cs typeface="+mn-cs"/>
                        </a:rPr>
                        <a:t>text</a:t>
                      </a:r>
                      <a:endParaRPr kumimoji="0" lang="en-US" sz="1100" b="1" i="0" u="none" strike="noStrike" kern="1200" cap="none" spc="0" normalizeH="0" baseline="0" noProof="0">
                        <a:ln>
                          <a:noFill/>
                        </a:ln>
                        <a:solidFill>
                          <a:schemeClr val="tx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tx1"/>
                          </a:solidFill>
                          <a:effectLst/>
                          <a:uLnTx/>
                          <a:uFillTx/>
                          <a:latin typeface="Montserrat"/>
                          <a:ea typeface="+mn-ea"/>
                          <a:cs typeface="+mn-cs"/>
                        </a:rPr>
                        <a:t>text</a:t>
                      </a:r>
                      <a:endParaRPr kumimoji="0" lang="en-US" sz="1100" b="1" i="0" u="none" strike="noStrike" kern="1200" cap="none" spc="0" normalizeH="0" baseline="0" noProof="0">
                        <a:ln>
                          <a:noFill/>
                        </a:ln>
                        <a:solidFill>
                          <a:schemeClr val="tx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091806710"/>
                  </a:ext>
                </a:extLst>
              </a:tr>
              <a:tr h="6172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567D4"/>
                          </a:solidFill>
                          <a:effectLst/>
                          <a:uLnTx/>
                          <a:uFillTx/>
                          <a:latin typeface="Montserrat"/>
                          <a:ea typeface="+mn-ea"/>
                          <a:cs typeface="+mn-cs"/>
                        </a:rPr>
                        <a:t>Variable</a:t>
                      </a:r>
                    </a:p>
                  </a:txBody>
                  <a:tcPr anchor="ctr">
                    <a:lnL w="12700" cmpd="sng">
                      <a:noFill/>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tx1"/>
                          </a:solidFill>
                          <a:effectLst/>
                          <a:uLnTx/>
                          <a:uFillTx/>
                          <a:latin typeface="Montserrat"/>
                          <a:ea typeface="+mn-ea"/>
                          <a:cs typeface="+mn-cs"/>
                        </a:rPr>
                        <a:t>text</a:t>
                      </a:r>
                      <a:endParaRPr kumimoji="0" lang="en-US" sz="1100" b="1" i="0" u="none" strike="noStrike" kern="1200" cap="none" spc="0" normalizeH="0" baseline="0" noProof="0">
                        <a:ln>
                          <a:noFill/>
                        </a:ln>
                        <a:solidFill>
                          <a:schemeClr val="tx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tx1"/>
                          </a:solidFill>
                          <a:effectLst/>
                          <a:uLnTx/>
                          <a:uFillTx/>
                          <a:latin typeface="Montserrat"/>
                          <a:ea typeface="+mn-ea"/>
                          <a:cs typeface="+mn-cs"/>
                        </a:rPr>
                        <a:t>text</a:t>
                      </a:r>
                      <a:endParaRPr kumimoji="0" lang="en-US" sz="1100" b="1" i="0" u="none" strike="noStrike" kern="1200" cap="none" spc="0" normalizeH="0" baseline="0" noProof="0">
                        <a:ln>
                          <a:noFill/>
                        </a:ln>
                        <a:solidFill>
                          <a:schemeClr val="tx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accent4"/>
                          </a:solidFill>
                          <a:effectLst/>
                          <a:uLnTx/>
                          <a:uFillTx/>
                          <a:latin typeface="Montserrat"/>
                          <a:ea typeface="+mn-ea"/>
                          <a:cs typeface="+mn-cs"/>
                        </a:rPr>
                        <a:t>text</a:t>
                      </a:r>
                      <a:endParaRPr kumimoji="0" lang="en-US" sz="1100" b="1" i="0" u="none" strike="noStrike" kern="1200" cap="none" spc="0" normalizeH="0" baseline="0" noProof="0">
                        <a:ln>
                          <a:noFill/>
                        </a:ln>
                        <a:solidFill>
                          <a:schemeClr val="accent4"/>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accent4"/>
                          </a:solidFill>
                          <a:effectLst/>
                          <a:uLnTx/>
                          <a:uFillTx/>
                          <a:latin typeface="Montserrat"/>
                          <a:ea typeface="+mn-ea"/>
                          <a:cs typeface="+mn-cs"/>
                        </a:rPr>
                        <a:t>text</a:t>
                      </a:r>
                      <a:endParaRPr kumimoji="0" lang="en-US" sz="1100" b="1" i="0" u="none" strike="noStrike" kern="1200" cap="none" spc="0" normalizeH="0" baseline="0" noProof="0">
                        <a:ln>
                          <a:noFill/>
                        </a:ln>
                        <a:solidFill>
                          <a:schemeClr val="accent4"/>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936435535"/>
                  </a:ext>
                </a:extLst>
              </a:tr>
              <a:tr h="6172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567D4"/>
                          </a:solidFill>
                          <a:effectLst/>
                          <a:uLnTx/>
                          <a:uFillTx/>
                          <a:latin typeface="Montserrat"/>
                          <a:ea typeface="+mn-ea"/>
                          <a:cs typeface="+mn-cs"/>
                        </a:rPr>
                        <a:t>Variable</a:t>
                      </a:r>
                    </a:p>
                  </a:txBody>
                  <a:tcPr anchor="ctr">
                    <a:lnL w="12700" cmpd="sng">
                      <a:noFill/>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tx1"/>
                          </a:solidFill>
                          <a:effectLst/>
                          <a:uLnTx/>
                          <a:uFillTx/>
                          <a:latin typeface="Montserrat"/>
                          <a:ea typeface="+mn-ea"/>
                          <a:cs typeface="+mn-cs"/>
                        </a:rPr>
                        <a:t>text</a:t>
                      </a:r>
                      <a:endParaRPr kumimoji="0" lang="en-US" sz="1100" b="1" i="0" u="none" strike="noStrike" kern="1200" cap="none" spc="0" normalizeH="0" baseline="0" noProof="0">
                        <a:ln>
                          <a:noFill/>
                        </a:ln>
                        <a:solidFill>
                          <a:schemeClr val="tx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tx1"/>
                          </a:solidFill>
                          <a:effectLst/>
                          <a:uLnTx/>
                          <a:uFillTx/>
                          <a:latin typeface="Montserrat"/>
                          <a:ea typeface="+mn-ea"/>
                          <a:cs typeface="+mn-cs"/>
                        </a:rPr>
                        <a:t>text</a:t>
                      </a:r>
                      <a:endParaRPr kumimoji="0" lang="en-US" sz="1100" b="1" i="0" u="none" strike="noStrike" kern="1200" cap="none" spc="0" normalizeH="0" baseline="0" noProof="0">
                        <a:ln>
                          <a:noFill/>
                        </a:ln>
                        <a:solidFill>
                          <a:schemeClr val="tx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accent4"/>
                          </a:solidFill>
                          <a:effectLst/>
                          <a:uLnTx/>
                          <a:uFillTx/>
                          <a:latin typeface="Montserrat"/>
                          <a:ea typeface="+mn-ea"/>
                          <a:cs typeface="+mn-cs"/>
                        </a:rPr>
                        <a:t>text</a:t>
                      </a:r>
                      <a:endParaRPr kumimoji="0" lang="en-US" sz="1100" b="1" i="0" u="none" strike="noStrike" kern="1200" cap="none" spc="0" normalizeH="0" baseline="0" noProof="0">
                        <a:ln>
                          <a:noFill/>
                        </a:ln>
                        <a:solidFill>
                          <a:schemeClr val="accent4"/>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accent4"/>
                          </a:solidFill>
                          <a:effectLst/>
                          <a:uLnTx/>
                          <a:uFillTx/>
                          <a:latin typeface="Montserrat"/>
                          <a:ea typeface="+mn-ea"/>
                          <a:cs typeface="+mn-cs"/>
                        </a:rPr>
                        <a:t>text</a:t>
                      </a:r>
                      <a:endParaRPr kumimoji="0" lang="en-US" sz="1100" b="1" i="0" u="none" strike="noStrike" kern="1200" cap="none" spc="0" normalizeH="0" baseline="0" noProof="0">
                        <a:ln>
                          <a:noFill/>
                        </a:ln>
                        <a:solidFill>
                          <a:schemeClr val="accent4"/>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107774617"/>
                  </a:ext>
                </a:extLst>
              </a:tr>
              <a:tr h="6172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567D4"/>
                          </a:solidFill>
                          <a:effectLst/>
                          <a:uLnTx/>
                          <a:uFillTx/>
                          <a:latin typeface="Montserrat"/>
                          <a:ea typeface="+mn-ea"/>
                          <a:cs typeface="+mn-cs"/>
                        </a:rPr>
                        <a:t>Variable</a:t>
                      </a:r>
                    </a:p>
                  </a:txBody>
                  <a:tcPr anchor="ctr">
                    <a:lnL w="12700" cmpd="sng">
                      <a:noFill/>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accent1"/>
                          </a:solidFill>
                          <a:effectLst/>
                          <a:uLnTx/>
                          <a:uFillTx/>
                          <a:latin typeface="Montserrat"/>
                          <a:ea typeface="+mn-ea"/>
                          <a:cs typeface="+mn-cs"/>
                        </a:rPr>
                        <a:t>text</a:t>
                      </a:r>
                      <a:endParaRPr kumimoji="0" lang="en-US" sz="1100" b="1" i="0" u="none" strike="noStrike" kern="1200" cap="none" spc="0" normalizeH="0" baseline="0" noProof="0">
                        <a:ln>
                          <a:noFill/>
                        </a:ln>
                        <a:solidFill>
                          <a:schemeClr val="accent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accent1"/>
                          </a:solidFill>
                          <a:effectLst/>
                          <a:uLnTx/>
                          <a:uFillTx/>
                          <a:latin typeface="Montserrat"/>
                          <a:ea typeface="+mn-ea"/>
                          <a:cs typeface="+mn-cs"/>
                        </a:rPr>
                        <a:t>text</a:t>
                      </a:r>
                      <a:endParaRPr kumimoji="0" lang="en-US" sz="1100" b="1" i="0" u="none" strike="noStrike" kern="1200" cap="none" spc="0" normalizeH="0" baseline="0" noProof="0">
                        <a:ln>
                          <a:noFill/>
                        </a:ln>
                        <a:solidFill>
                          <a:schemeClr val="accent1"/>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accent4"/>
                          </a:solidFill>
                          <a:effectLst/>
                          <a:uLnTx/>
                          <a:uFillTx/>
                          <a:latin typeface="Montserrat"/>
                          <a:ea typeface="+mn-ea"/>
                          <a:cs typeface="+mn-cs"/>
                        </a:rPr>
                        <a:t>text</a:t>
                      </a:r>
                      <a:endParaRPr kumimoji="0" lang="en-US" sz="1100" b="1" i="0" u="none" strike="noStrike" kern="1200" cap="none" spc="0" normalizeH="0" baseline="0" noProof="0">
                        <a:ln>
                          <a:noFill/>
                        </a:ln>
                        <a:solidFill>
                          <a:schemeClr val="accent4"/>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marL="141288" marR="0" lvl="1" indent="-141288"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chemeClr val="accent4"/>
                          </a:solidFill>
                          <a:effectLst/>
                          <a:uLnTx/>
                          <a:uFillTx/>
                          <a:latin typeface="Montserrat"/>
                          <a:ea typeface="+mn-ea"/>
                          <a:cs typeface="+mn-cs"/>
                        </a:rPr>
                        <a:t>text</a:t>
                      </a:r>
                      <a:endParaRPr kumimoji="0" lang="en-US" sz="1100" b="1" i="0" u="none" strike="noStrike" kern="1200" cap="none" spc="0" normalizeH="0" baseline="0" noProof="0">
                        <a:ln>
                          <a:noFill/>
                        </a:ln>
                        <a:solidFill>
                          <a:schemeClr val="accent4"/>
                        </a:solidFill>
                        <a:effectLst/>
                        <a:uLnTx/>
                        <a:uFillTx/>
                        <a:latin typeface="Montserrat"/>
                        <a:ea typeface="+mn-ea"/>
                        <a:cs typeface="+mn-cs"/>
                      </a:endParaRPr>
                    </a:p>
                  </a:txBody>
                  <a:tcPr marL="144000" anchor="ctr">
                    <a:lnL w="76200" cap="flat" cmpd="sng" algn="ctr">
                      <a:solidFill>
                        <a:schemeClr val="bg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473553991"/>
                  </a:ext>
                </a:extLst>
              </a:tr>
            </a:tbl>
          </a:graphicData>
        </a:graphic>
      </p:graphicFrame>
      <p:sp>
        <p:nvSpPr>
          <p:cNvPr id="2" name="Rectangle: Rounded Corners 1">
            <a:extLst>
              <a:ext uri="{FF2B5EF4-FFF2-40B4-BE49-F238E27FC236}">
                <a16:creationId xmlns:a16="http://schemas.microsoft.com/office/drawing/2014/main" id="{36582ACA-8641-4995-BAD8-39F50A40139C}"/>
              </a:ext>
            </a:extLst>
          </p:cNvPr>
          <p:cNvSpPr/>
          <p:nvPr/>
        </p:nvSpPr>
        <p:spPr>
          <a:xfrm>
            <a:off x="2326877" y="1375194"/>
            <a:ext cx="2110742" cy="507508"/>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[Company Logo]</a:t>
            </a:r>
          </a:p>
        </p:txBody>
      </p:sp>
      <p:sp>
        <p:nvSpPr>
          <p:cNvPr id="11" name="Rectangle: Rounded Corners 10">
            <a:extLst>
              <a:ext uri="{FF2B5EF4-FFF2-40B4-BE49-F238E27FC236}">
                <a16:creationId xmlns:a16="http://schemas.microsoft.com/office/drawing/2014/main" id="{C9633EC4-4983-4267-9F5C-CF599CB84E9F}"/>
              </a:ext>
            </a:extLst>
          </p:cNvPr>
          <p:cNvSpPr/>
          <p:nvPr/>
        </p:nvSpPr>
        <p:spPr>
          <a:xfrm>
            <a:off x="9590985" y="1375194"/>
            <a:ext cx="2110742" cy="507508"/>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[Company Logo]</a:t>
            </a:r>
          </a:p>
        </p:txBody>
      </p:sp>
      <p:sp>
        <p:nvSpPr>
          <p:cNvPr id="5" name="Title 4">
            <a:extLst>
              <a:ext uri="{FF2B5EF4-FFF2-40B4-BE49-F238E27FC236}">
                <a16:creationId xmlns:a16="http://schemas.microsoft.com/office/drawing/2014/main" id="{32F8BE69-F22F-34DA-E78C-501E4D347F0A}"/>
              </a:ext>
            </a:extLst>
          </p:cNvPr>
          <p:cNvSpPr>
            <a:spLocks noGrp="1"/>
          </p:cNvSpPr>
          <p:nvPr>
            <p:ph type="title"/>
          </p:nvPr>
        </p:nvSpPr>
        <p:spPr/>
        <p:txBody>
          <a:bodyPr vert="horz"/>
          <a:lstStyle/>
          <a:p>
            <a:r>
              <a:rPr lang="en-US"/>
              <a:t>The Competition</a:t>
            </a:r>
          </a:p>
        </p:txBody>
      </p:sp>
      <p:sp>
        <p:nvSpPr>
          <p:cNvPr id="13" name="Text Placeholder 12">
            <a:extLst>
              <a:ext uri="{FF2B5EF4-FFF2-40B4-BE49-F238E27FC236}">
                <a16:creationId xmlns:a16="http://schemas.microsoft.com/office/drawing/2014/main" id="{92C3364B-4EC6-4726-92C2-5F90DDD6E72A}"/>
              </a:ext>
            </a:extLst>
          </p:cNvPr>
          <p:cNvSpPr>
            <a:spLocks noGrp="1"/>
          </p:cNvSpPr>
          <p:nvPr>
            <p:ph type="body" sz="quarter" idx="10"/>
          </p:nvPr>
        </p:nvSpPr>
        <p:spPr/>
        <p:txBody>
          <a:bodyPr/>
          <a:lstStyle/>
          <a:p>
            <a:r>
              <a:rPr lang="en-US"/>
              <a:t>Action title summarizing the content of the slide</a:t>
            </a:r>
          </a:p>
        </p:txBody>
      </p:sp>
      <p:sp>
        <p:nvSpPr>
          <p:cNvPr id="56" name="Rectangle: Rounded Corners 55">
            <a:extLst>
              <a:ext uri="{FF2B5EF4-FFF2-40B4-BE49-F238E27FC236}">
                <a16:creationId xmlns:a16="http://schemas.microsoft.com/office/drawing/2014/main" id="{A459A7E6-FE9F-18B0-7899-E2065A828161}"/>
              </a:ext>
            </a:extLst>
          </p:cNvPr>
          <p:cNvSpPr/>
          <p:nvPr/>
        </p:nvSpPr>
        <p:spPr>
          <a:xfrm>
            <a:off x="4748246" y="1375194"/>
            <a:ext cx="2110742" cy="507508"/>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[Company Logo]</a:t>
            </a:r>
          </a:p>
        </p:txBody>
      </p:sp>
      <p:sp>
        <p:nvSpPr>
          <p:cNvPr id="57" name="Rectangle: Rounded Corners 56">
            <a:extLst>
              <a:ext uri="{FF2B5EF4-FFF2-40B4-BE49-F238E27FC236}">
                <a16:creationId xmlns:a16="http://schemas.microsoft.com/office/drawing/2014/main" id="{F19E0054-4A13-5550-0516-905B5AA95DF5}"/>
              </a:ext>
            </a:extLst>
          </p:cNvPr>
          <p:cNvSpPr/>
          <p:nvPr/>
        </p:nvSpPr>
        <p:spPr>
          <a:xfrm>
            <a:off x="7169615" y="1375194"/>
            <a:ext cx="2110742" cy="507508"/>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[Company Logo]</a:t>
            </a:r>
          </a:p>
        </p:txBody>
      </p:sp>
    </p:spTree>
    <p:extLst>
      <p:ext uri="{BB962C8B-B14F-4D97-AF65-F5344CB8AC3E}">
        <p14:creationId xmlns:p14="http://schemas.microsoft.com/office/powerpoint/2010/main" val="4092491875"/>
      </p:ext>
    </p:extLst>
  </p:cSld>
  <p:clrMapOvr>
    <a:masterClrMapping/>
  </p:clrMapOvr>
  <p:transition spd="slow">
    <p:cov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a:extLst>
              <a:ext uri="{FF2B5EF4-FFF2-40B4-BE49-F238E27FC236}">
                <a16:creationId xmlns:a16="http://schemas.microsoft.com/office/drawing/2014/main" id="{5B99BEB5-22A5-E001-332F-171C36692D24}"/>
              </a:ext>
            </a:extLst>
          </p:cNvPr>
          <p:cNvSpPr txBox="1">
            <a:spLocks/>
          </p:cNvSpPr>
          <p:nvPr/>
        </p:nvSpPr>
        <p:spPr>
          <a:xfrm>
            <a:off x="334962" y="1484309"/>
            <a:ext cx="7589838" cy="4824416"/>
          </a:xfrm>
          <a:prstGeom prst="rect">
            <a:avLst/>
          </a:prstGeom>
          <a:solidFill>
            <a:schemeClr val="bg2"/>
          </a:solidFill>
        </p:spPr>
        <p:txBody>
          <a:bodyPr vert="horz" lIns="288000" tIns="432000" rIns="288000" bIns="288000" rtlCol="0" anchor="t">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t>The purpose of the slide</a:t>
            </a:r>
          </a:p>
          <a:p>
            <a:pPr lvl="1">
              <a:spcBef>
                <a:spcPts val="1200"/>
              </a:spcBef>
            </a:pPr>
            <a:r>
              <a:rPr lang="en-US" sz="1400"/>
              <a:t>Once investors understand your startup's operations and market size, the next step is to demonstrate your success or potential for success once your product hits the market.</a:t>
            </a:r>
          </a:p>
          <a:p>
            <a:pPr lvl="1">
              <a:spcBef>
                <a:spcPts val="1200"/>
              </a:spcBef>
            </a:pPr>
            <a:r>
              <a:rPr lang="en-US" sz="1400"/>
              <a:t>Ideally, you should display a growth chart with an upward trajectory. You have three key metrics to illustrate your growth:</a:t>
            </a:r>
          </a:p>
          <a:p>
            <a:pPr lvl="2"/>
            <a:r>
              <a:rPr lang="en-US" sz="1400"/>
              <a:t>Revenue (or Monthly Recurring Revenue [MRR] for subscriptions, or Gross Merchandise Value [GMV] for platforms with a take-rate)</a:t>
            </a:r>
          </a:p>
          <a:p>
            <a:pPr lvl="2"/>
            <a:r>
              <a:rPr lang="en-US" sz="1400"/>
              <a:t>Letter of Intent</a:t>
            </a:r>
          </a:p>
          <a:p>
            <a:pPr lvl="2"/>
            <a:r>
              <a:rPr lang="en-US" sz="1400"/>
              <a:t>Patents</a:t>
            </a:r>
          </a:p>
          <a:p>
            <a:pPr lvl="1">
              <a:spcBef>
                <a:spcPts val="1200"/>
              </a:spcBef>
            </a:pPr>
            <a:r>
              <a:rPr lang="en-US" sz="1400"/>
              <a:t>Don't worry if your growth curve isn't perfectly smooth, as that's not a requirement for raising a round. </a:t>
            </a:r>
          </a:p>
        </p:txBody>
      </p:sp>
      <p:sp>
        <p:nvSpPr>
          <p:cNvPr id="10" name="Title 2">
            <a:extLst>
              <a:ext uri="{FF2B5EF4-FFF2-40B4-BE49-F238E27FC236}">
                <a16:creationId xmlns:a16="http://schemas.microsoft.com/office/drawing/2014/main" id="{C01B3BF9-8DAB-61EB-F452-7C1887F505E3}"/>
              </a:ext>
            </a:extLst>
          </p:cNvPr>
          <p:cNvSpPr>
            <a:spLocks noGrp="1"/>
          </p:cNvSpPr>
          <p:nvPr>
            <p:ph type="title"/>
          </p:nvPr>
        </p:nvSpPr>
        <p:spPr>
          <a:xfrm>
            <a:off x="334963" y="332656"/>
            <a:ext cx="9325430" cy="387798"/>
          </a:xfrm>
        </p:spPr>
        <p:txBody>
          <a:bodyPr vert="horz">
            <a:normAutofit/>
          </a:bodyPr>
          <a:lstStyle/>
          <a:p>
            <a:r>
              <a:rPr lang="en-US"/>
              <a:t>The Traction slide</a:t>
            </a:r>
          </a:p>
        </p:txBody>
      </p:sp>
      <p:sp>
        <p:nvSpPr>
          <p:cNvPr id="14" name="Text Placeholder 4">
            <a:extLst>
              <a:ext uri="{FF2B5EF4-FFF2-40B4-BE49-F238E27FC236}">
                <a16:creationId xmlns:a16="http://schemas.microsoft.com/office/drawing/2014/main" id="{2972C013-7AB2-11B7-0AD9-6BA8241189E8}"/>
              </a:ext>
            </a:extLst>
          </p:cNvPr>
          <p:cNvSpPr txBox="1">
            <a:spLocks/>
          </p:cNvSpPr>
          <p:nvPr/>
        </p:nvSpPr>
        <p:spPr>
          <a:xfrm>
            <a:off x="7924800" y="1268413"/>
            <a:ext cx="3932238" cy="5256211"/>
          </a:xfrm>
          <a:prstGeom prst="rect">
            <a:avLst/>
          </a:prstGeom>
          <a:solidFill>
            <a:schemeClr val="tx2"/>
          </a:solidFill>
        </p:spPr>
        <p:txBody>
          <a:bodyPr vert="horz" lIns="288000" tIns="1080000" rIns="288000" bIns="216000" rtlCol="0">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solidFill>
                  <a:schemeClr val="bg1"/>
                </a:solidFill>
              </a:rPr>
              <a:t>Key questions</a:t>
            </a:r>
            <a:br>
              <a:rPr lang="en-US" sz="2000" b="1">
                <a:solidFill>
                  <a:schemeClr val="bg1"/>
                </a:solidFill>
              </a:rPr>
            </a:br>
            <a:r>
              <a:rPr lang="en-US" sz="2000" b="1">
                <a:solidFill>
                  <a:schemeClr val="bg1"/>
                </a:solidFill>
              </a:rPr>
              <a:t>to answer</a:t>
            </a:r>
            <a:endParaRPr lang="en-US" sz="1400">
              <a:solidFill>
                <a:schemeClr val="bg1"/>
              </a:solidFill>
            </a:endParaRPr>
          </a:p>
          <a:p>
            <a:pPr marL="266700" lvl="1" indent="-266700">
              <a:spcBef>
                <a:spcPts val="2400"/>
              </a:spcBef>
              <a:buFont typeface="+mj-lt"/>
              <a:buAutoNum type="arabicPeriod"/>
            </a:pPr>
            <a:r>
              <a:rPr lang="en-US">
                <a:solidFill>
                  <a:schemeClr val="bg1"/>
                </a:solidFill>
              </a:rPr>
              <a:t>Proof points around early traction. </a:t>
            </a:r>
          </a:p>
          <a:p>
            <a:pPr marL="266700" lvl="1" indent="-266700">
              <a:spcBef>
                <a:spcPts val="1200"/>
              </a:spcBef>
              <a:buFont typeface="+mj-lt"/>
              <a:buAutoNum type="arabicPeriod"/>
            </a:pPr>
            <a:r>
              <a:rPr lang="en-US">
                <a:solidFill>
                  <a:schemeClr val="bg1"/>
                </a:solidFill>
              </a:rPr>
              <a:t>Pre-seed/seed-stage examples could include: </a:t>
            </a:r>
          </a:p>
          <a:p>
            <a:pPr marL="447675" lvl="2"/>
            <a:r>
              <a:rPr lang="en-US">
                <a:solidFill>
                  <a:schemeClr val="bg1"/>
                </a:solidFill>
              </a:rPr>
              <a:t>List signups </a:t>
            </a:r>
          </a:p>
          <a:p>
            <a:pPr marL="447675" lvl="2"/>
            <a:r>
              <a:rPr lang="en-US">
                <a:solidFill>
                  <a:schemeClr val="bg1"/>
                </a:solidFill>
              </a:rPr>
              <a:t>Early conversion data</a:t>
            </a:r>
          </a:p>
          <a:p>
            <a:pPr marL="447675" lvl="2"/>
            <a:r>
              <a:rPr lang="en-US">
                <a:solidFill>
                  <a:schemeClr val="bg1"/>
                </a:solidFill>
              </a:rPr>
              <a:t>Pilot data points</a:t>
            </a:r>
          </a:p>
          <a:p>
            <a:pPr marL="447675" lvl="2"/>
            <a:r>
              <a:rPr lang="en-US">
                <a:solidFill>
                  <a:schemeClr val="bg1"/>
                </a:solidFill>
              </a:rPr>
              <a:t>Sales pipeline</a:t>
            </a:r>
          </a:p>
          <a:p>
            <a:pPr marL="447675" lvl="2"/>
            <a:r>
              <a:rPr lang="en-US">
                <a:solidFill>
                  <a:schemeClr val="bg1"/>
                </a:solidFill>
              </a:rPr>
              <a:t>Customer feedback </a:t>
            </a:r>
            <a:endParaRPr lang="en-US" sz="1800">
              <a:solidFill>
                <a:schemeClr val="bg1"/>
              </a:solidFill>
            </a:endParaRPr>
          </a:p>
        </p:txBody>
      </p:sp>
      <p:pic>
        <p:nvPicPr>
          <p:cNvPr id="17" name="Graphic 16">
            <a:extLst>
              <a:ext uri="{FF2B5EF4-FFF2-40B4-BE49-F238E27FC236}">
                <a16:creationId xmlns:a16="http://schemas.microsoft.com/office/drawing/2014/main" id="{173CECC7-3D66-B51C-75EA-A3694D62B69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28646" y="1568766"/>
            <a:ext cx="576000" cy="576000"/>
          </a:xfrm>
          <a:prstGeom prst="rect">
            <a:avLst/>
          </a:prstGeom>
        </p:spPr>
      </p:pic>
      <p:sp>
        <p:nvSpPr>
          <p:cNvPr id="4" name="Oval 3">
            <a:extLst>
              <a:ext uri="{FF2B5EF4-FFF2-40B4-BE49-F238E27FC236}">
                <a16:creationId xmlns:a16="http://schemas.microsoft.com/office/drawing/2014/main" id="{3024D162-47AA-BCF4-2347-C972BFC10499}"/>
              </a:ext>
            </a:extLst>
          </p:cNvPr>
          <p:cNvSpPr>
            <a:spLocks noChangeAspect="1"/>
          </p:cNvSpPr>
          <p:nvPr/>
        </p:nvSpPr>
        <p:spPr>
          <a:xfrm>
            <a:off x="623392" y="1160150"/>
            <a:ext cx="648318" cy="648318"/>
          </a:xfrm>
          <a:prstGeom prst="ellipse">
            <a:avLst/>
          </a:prstGeom>
          <a:solidFill>
            <a:schemeClr val="bg1"/>
          </a:solidFill>
          <a:ln w="12700">
            <a:solidFill>
              <a:schemeClr val="accent1"/>
            </a:solidFill>
          </a:ln>
        </p:spPr>
        <p:txBody>
          <a:bodyPr vert="horz" lIns="0" tIns="0" rIns="0" bIns="0" rtlCol="0" anchor="ctr">
            <a:noAutofit/>
          </a:bodyPr>
          <a:lstStyle/>
          <a:p>
            <a:pPr algn="ctr">
              <a:spcBef>
                <a:spcPts val="1200"/>
              </a:spcBef>
            </a:pPr>
            <a:endParaRPr lang="en-US" sz="1400">
              <a:latin typeface="Arial" panose="020B0604020202020204" pitchFamily="34" charset="0"/>
              <a:cs typeface="Arial" panose="020B0604020202020204" pitchFamily="34" charset="0"/>
            </a:endParaRPr>
          </a:p>
        </p:txBody>
      </p:sp>
      <p:pic>
        <p:nvPicPr>
          <p:cNvPr id="5" name="Graphic 4">
            <a:extLst>
              <a:ext uri="{FF2B5EF4-FFF2-40B4-BE49-F238E27FC236}">
                <a16:creationId xmlns:a16="http://schemas.microsoft.com/office/drawing/2014/main" id="{DA3CE062-5AED-FBC3-1DE8-B1D23B5BF51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49551" y="1286309"/>
            <a:ext cx="396000" cy="396000"/>
          </a:xfrm>
          <a:prstGeom prst="rect">
            <a:avLst/>
          </a:prstGeom>
        </p:spPr>
      </p:pic>
    </p:spTree>
    <p:extLst>
      <p:ext uri="{BB962C8B-B14F-4D97-AF65-F5344CB8AC3E}">
        <p14:creationId xmlns:p14="http://schemas.microsoft.com/office/powerpoint/2010/main" val="1875996574"/>
      </p:ext>
    </p:extLst>
  </p:cSld>
  <p:clrMapOvr>
    <a:masterClrMapping/>
  </p:clrMapOvr>
  <p:transition spd="slow">
    <p:cov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 Placeholder 4">
            <a:extLst>
              <a:ext uri="{FF2B5EF4-FFF2-40B4-BE49-F238E27FC236}">
                <a16:creationId xmlns:a16="http://schemas.microsoft.com/office/drawing/2014/main" id="{4F778725-C11F-D9E5-EEF4-AE666EB827A4}"/>
              </a:ext>
            </a:extLst>
          </p:cNvPr>
          <p:cNvSpPr txBox="1">
            <a:spLocks/>
          </p:cNvSpPr>
          <p:nvPr/>
        </p:nvSpPr>
        <p:spPr>
          <a:xfrm>
            <a:off x="4267200" y="1484309"/>
            <a:ext cx="7589838" cy="4824416"/>
          </a:xfrm>
          <a:prstGeom prst="rect">
            <a:avLst/>
          </a:prstGeom>
          <a:solidFill>
            <a:schemeClr val="bg2"/>
          </a:solidFill>
        </p:spPr>
        <p:txBody>
          <a:bodyPr vert="horz" lIns="288000" tIns="288000" rIns="288000" bIns="288000" rtlCol="0" anchor="t">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t>Other Key Metrics:</a:t>
            </a:r>
          </a:p>
        </p:txBody>
      </p:sp>
      <p:sp>
        <p:nvSpPr>
          <p:cNvPr id="29" name="Text Placeholder 4">
            <a:extLst>
              <a:ext uri="{FF2B5EF4-FFF2-40B4-BE49-F238E27FC236}">
                <a16:creationId xmlns:a16="http://schemas.microsoft.com/office/drawing/2014/main" id="{F6F20733-525E-8C73-BB6A-F3C061C5EBAC}"/>
              </a:ext>
            </a:extLst>
          </p:cNvPr>
          <p:cNvSpPr txBox="1">
            <a:spLocks/>
          </p:cNvSpPr>
          <p:nvPr/>
        </p:nvSpPr>
        <p:spPr>
          <a:xfrm>
            <a:off x="4267200" y="4617131"/>
            <a:ext cx="7589838" cy="1691593"/>
          </a:xfrm>
          <a:prstGeom prst="rect">
            <a:avLst/>
          </a:prstGeom>
          <a:solidFill>
            <a:schemeClr val="accent5"/>
          </a:solidFill>
        </p:spPr>
        <p:txBody>
          <a:bodyPr vert="horz" lIns="288000" tIns="288000" rIns="288000" bIns="288000" rtlCol="0" anchor="t">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t>Clients Traction</a:t>
            </a:r>
          </a:p>
        </p:txBody>
      </p:sp>
      <p:sp>
        <p:nvSpPr>
          <p:cNvPr id="18" name="Text Placeholder 4">
            <a:extLst>
              <a:ext uri="{FF2B5EF4-FFF2-40B4-BE49-F238E27FC236}">
                <a16:creationId xmlns:a16="http://schemas.microsoft.com/office/drawing/2014/main" id="{C35E8206-9E14-1BF5-79A4-2456FE974C6B}"/>
              </a:ext>
            </a:extLst>
          </p:cNvPr>
          <p:cNvSpPr txBox="1">
            <a:spLocks/>
          </p:cNvSpPr>
          <p:nvPr/>
        </p:nvSpPr>
        <p:spPr>
          <a:xfrm>
            <a:off x="335360" y="1268760"/>
            <a:ext cx="3932238" cy="5256211"/>
          </a:xfrm>
          <a:prstGeom prst="rect">
            <a:avLst/>
          </a:prstGeom>
          <a:solidFill>
            <a:schemeClr val="tx2"/>
          </a:solidFill>
        </p:spPr>
        <p:txBody>
          <a:bodyPr vert="horz" lIns="288000" tIns="1080000" rIns="288000" bIns="216000" rtlCol="0">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endParaRPr lang="en-US" sz="1800">
              <a:solidFill>
                <a:schemeClr val="bg1"/>
              </a:solidFill>
            </a:endParaRPr>
          </a:p>
        </p:txBody>
      </p:sp>
      <p:sp>
        <p:nvSpPr>
          <p:cNvPr id="5" name="Title 2">
            <a:extLst>
              <a:ext uri="{FF2B5EF4-FFF2-40B4-BE49-F238E27FC236}">
                <a16:creationId xmlns:a16="http://schemas.microsoft.com/office/drawing/2014/main" id="{86FA7426-C5E3-6CE1-A064-C85D0A0C23BC}"/>
              </a:ext>
            </a:extLst>
          </p:cNvPr>
          <p:cNvSpPr>
            <a:spLocks noGrp="1"/>
          </p:cNvSpPr>
          <p:nvPr>
            <p:ph type="title"/>
          </p:nvPr>
        </p:nvSpPr>
        <p:spPr>
          <a:xfrm>
            <a:off x="334963" y="333375"/>
            <a:ext cx="11522075" cy="387350"/>
          </a:xfrm>
        </p:spPr>
        <p:txBody>
          <a:bodyPr vert="horz"/>
          <a:lstStyle/>
          <a:p>
            <a:r>
              <a:rPr lang="en-US"/>
              <a:t>The Traction</a:t>
            </a:r>
          </a:p>
        </p:txBody>
      </p:sp>
      <p:sp>
        <p:nvSpPr>
          <p:cNvPr id="7" name="Text Placeholder 6">
            <a:extLst>
              <a:ext uri="{FF2B5EF4-FFF2-40B4-BE49-F238E27FC236}">
                <a16:creationId xmlns:a16="http://schemas.microsoft.com/office/drawing/2014/main" id="{0430EF01-A423-D7E5-6F50-9B1FEC5E683A}"/>
              </a:ext>
            </a:extLst>
          </p:cNvPr>
          <p:cNvSpPr>
            <a:spLocks noGrp="1"/>
          </p:cNvSpPr>
          <p:nvPr>
            <p:ph type="body" sz="quarter" idx="10"/>
          </p:nvPr>
        </p:nvSpPr>
        <p:spPr>
          <a:xfrm>
            <a:off x="334963" y="836712"/>
            <a:ext cx="11522075" cy="215900"/>
          </a:xfrm>
        </p:spPr>
        <p:txBody>
          <a:bodyPr/>
          <a:lstStyle/>
          <a:p>
            <a:r>
              <a:rPr lang="en-US"/>
              <a:t>Action title summarizing the content of the slide</a:t>
            </a:r>
          </a:p>
        </p:txBody>
      </p:sp>
      <p:grpSp>
        <p:nvGrpSpPr>
          <p:cNvPr id="22" name="Group 21">
            <a:extLst>
              <a:ext uri="{FF2B5EF4-FFF2-40B4-BE49-F238E27FC236}">
                <a16:creationId xmlns:a16="http://schemas.microsoft.com/office/drawing/2014/main" id="{2337F4BA-EABF-2A3F-AB05-6F4E84012686}"/>
              </a:ext>
            </a:extLst>
          </p:cNvPr>
          <p:cNvGrpSpPr/>
          <p:nvPr/>
        </p:nvGrpSpPr>
        <p:grpSpPr>
          <a:xfrm>
            <a:off x="1171254" y="2562954"/>
            <a:ext cx="2260450" cy="2667823"/>
            <a:chOff x="1171254" y="2672916"/>
            <a:chExt cx="2260450" cy="2667823"/>
          </a:xfrm>
        </p:grpSpPr>
        <p:pic>
          <p:nvPicPr>
            <p:cNvPr id="4" name="Graphic 3" descr="Upward trend outline">
              <a:extLst>
                <a:ext uri="{FF2B5EF4-FFF2-40B4-BE49-F238E27FC236}">
                  <a16:creationId xmlns:a16="http://schemas.microsoft.com/office/drawing/2014/main" id="{731616EA-B8C3-36D6-2DD0-2F5343DD40B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44279" y="2672916"/>
              <a:ext cx="914400" cy="914400"/>
            </a:xfrm>
            <a:prstGeom prst="rect">
              <a:avLst/>
            </a:prstGeom>
          </p:spPr>
        </p:pic>
        <p:sp>
          <p:nvSpPr>
            <p:cNvPr id="6" name="Content Placeholder 4">
              <a:extLst>
                <a:ext uri="{FF2B5EF4-FFF2-40B4-BE49-F238E27FC236}">
                  <a16:creationId xmlns:a16="http://schemas.microsoft.com/office/drawing/2014/main" id="{58BF3D72-D755-017E-E4F2-D19B1E42C3CF}"/>
                </a:ext>
              </a:extLst>
            </p:cNvPr>
            <p:cNvSpPr txBox="1">
              <a:spLocks/>
            </p:cNvSpPr>
            <p:nvPr/>
          </p:nvSpPr>
          <p:spPr>
            <a:xfrm>
              <a:off x="1171254" y="3855020"/>
              <a:ext cx="2260450" cy="1485719"/>
            </a:xfrm>
            <a:prstGeom prst="rect">
              <a:avLst/>
            </a:prstGeom>
            <a:noFill/>
          </p:spPr>
          <p:txBody>
            <a:bodyPr lIns="0" tIns="0" rIns="0" bIns="0" anchor="ctr"/>
            <a:lstStyle>
              <a:lvl1pPr marL="0" indent="0" algn="l" defTabSz="914400" rtl="0" eaLnBrk="1" latinLnBrk="0" hangingPunct="1">
                <a:lnSpc>
                  <a:spcPct val="100000"/>
                </a:lnSpc>
                <a:spcBef>
                  <a:spcPts val="1000"/>
                </a:spcBef>
                <a:buFont typeface="Arial" panose="020B0604020202020204" pitchFamily="34" charset="0"/>
                <a:buNone/>
                <a:defRPr sz="1600" kern="1200">
                  <a:solidFill>
                    <a:schemeClr val="tx2"/>
                  </a:solidFill>
                  <a:latin typeface="+mn-lt"/>
                  <a:ea typeface="+mn-ea"/>
                  <a:cs typeface="+mn-cs"/>
                </a:defRPr>
              </a:lvl1pPr>
              <a:lvl2pPr marL="180975" indent="-180975" algn="l" defTabSz="914400" rtl="0" eaLnBrk="1" latinLnBrk="0" hangingPunct="1">
                <a:lnSpc>
                  <a:spcPct val="100000"/>
                </a:lnSpc>
                <a:spcBef>
                  <a:spcPts val="600"/>
                </a:spcBef>
                <a:buClr>
                  <a:schemeClr val="accent1"/>
                </a:buClr>
                <a:buFont typeface="Arial" panose="020B0604020202020204" pitchFamily="34" charset="0"/>
                <a:buChar char="•"/>
                <a:defRPr sz="1600" kern="1200">
                  <a:solidFill>
                    <a:schemeClr val="tx2"/>
                  </a:solidFill>
                  <a:latin typeface="+mn-lt"/>
                  <a:ea typeface="+mn-ea"/>
                  <a:cs typeface="+mn-cs"/>
                </a:defRPr>
              </a:lvl2pPr>
              <a:lvl3pPr marL="357188" indent="-176213" algn="l" defTabSz="914400" rtl="0" eaLnBrk="1" latinLnBrk="0" hangingPunct="1">
                <a:lnSpc>
                  <a:spcPct val="100000"/>
                </a:lnSpc>
                <a:spcBef>
                  <a:spcPts val="600"/>
                </a:spcBef>
                <a:buClr>
                  <a:schemeClr val="accent1"/>
                </a:buClr>
                <a:buFont typeface="Arial" panose="020B0604020202020204" pitchFamily="34" charset="0"/>
                <a:buChar char="-"/>
                <a:defRPr sz="1600" kern="1200">
                  <a:solidFill>
                    <a:schemeClr val="tx2"/>
                  </a:solidFill>
                  <a:latin typeface="+mn-lt"/>
                  <a:ea typeface="+mn-ea"/>
                  <a:cs typeface="+mn-cs"/>
                </a:defRPr>
              </a:lvl3pPr>
              <a:lvl4pPr marL="538163" indent="-180975" algn="l" defTabSz="914400" rtl="0" eaLnBrk="1" latinLnBrk="0" hangingPunct="1">
                <a:lnSpc>
                  <a:spcPct val="100000"/>
                </a:lnSpc>
                <a:spcBef>
                  <a:spcPts val="600"/>
                </a:spcBef>
                <a:buClr>
                  <a:schemeClr val="accent1"/>
                </a:buClr>
                <a:buFont typeface="Arial" panose="020B0604020202020204" pitchFamily="34" charset="0"/>
                <a:buChar char="•"/>
                <a:defRPr sz="1600" kern="1200">
                  <a:solidFill>
                    <a:schemeClr val="tx2"/>
                  </a:solidFill>
                  <a:latin typeface="+mn-lt"/>
                  <a:ea typeface="+mn-ea"/>
                  <a:cs typeface="+mn-cs"/>
                </a:defRPr>
              </a:lvl4pPr>
              <a:lvl5pPr marL="719138" indent="-180975" algn="l" defTabSz="914400" rtl="0" eaLnBrk="1" latinLnBrk="0" hangingPunct="1">
                <a:lnSpc>
                  <a:spcPct val="100000"/>
                </a:lnSpc>
                <a:spcBef>
                  <a:spcPts val="600"/>
                </a:spcBef>
                <a:buClr>
                  <a:schemeClr val="accent1"/>
                </a:buClr>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en-US" sz="4800" b="1" i="0" u="none" strike="noStrike" kern="1200" cap="none" spc="0" normalizeH="0" baseline="0" noProof="0">
                  <a:ln>
                    <a:noFill/>
                  </a:ln>
                  <a:solidFill>
                    <a:srgbClr val="F7CC45"/>
                  </a:solidFill>
                  <a:effectLst/>
                  <a:uLnTx/>
                  <a:uFillTx/>
                  <a:latin typeface="Montserrat"/>
                  <a:ea typeface="+mn-ea"/>
                  <a:cs typeface="+mn-cs"/>
                  <a:sym typeface="Avenir Next LT Pro" panose="020B0504020202020204" pitchFamily="34" charset="0"/>
                </a:rPr>
                <a:t>10.000</a:t>
              </a:r>
              <a:endParaRPr kumimoji="0" lang="en-US" sz="3600" b="1" i="0" u="none" strike="noStrike" kern="1200" cap="none" spc="0" normalizeH="0" baseline="0" noProof="0">
                <a:ln>
                  <a:noFill/>
                </a:ln>
                <a:solidFill>
                  <a:srgbClr val="F7CC45"/>
                </a:solidFill>
                <a:effectLst/>
                <a:uLnTx/>
                <a:uFillTx/>
                <a:latin typeface="Montserrat"/>
                <a:ea typeface="+mn-ea"/>
                <a:cs typeface="+mn-cs"/>
                <a:sym typeface="Avenir Next LT Pro" panose="020B0504020202020204" pitchFamily="34" charset="0"/>
              </a:endParaRPr>
            </a:p>
            <a:p>
              <a:pPr marL="0" marR="0" lvl="0" indent="0" algn="ctr" defTabSz="91440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en-US" sz="2000" b="0" i="0" u="none" strike="noStrike" kern="1200" cap="none" spc="0" normalizeH="0" baseline="0" noProof="0">
                  <a:ln>
                    <a:noFill/>
                  </a:ln>
                  <a:solidFill>
                    <a:srgbClr val="F7CC45"/>
                  </a:solidFill>
                  <a:effectLst/>
                  <a:uLnTx/>
                  <a:uFillTx/>
                  <a:latin typeface="Montserrat"/>
                  <a:ea typeface="+mn-ea"/>
                  <a:cs typeface="+mn-cs"/>
                  <a:sym typeface="Avenir Next LT Pro" panose="020B0504020202020204" pitchFamily="34" charset="0"/>
                </a:rPr>
                <a:t>Gross revenues</a:t>
              </a:r>
              <a:br>
                <a:rPr kumimoji="0" lang="en-US" sz="2000" b="0" i="0" u="none" strike="noStrike" kern="1200" cap="none" spc="0" normalizeH="0" baseline="0" noProof="0">
                  <a:ln>
                    <a:noFill/>
                  </a:ln>
                  <a:solidFill>
                    <a:srgbClr val="F7CC45"/>
                  </a:solidFill>
                  <a:effectLst/>
                  <a:uLnTx/>
                  <a:uFillTx/>
                  <a:latin typeface="Montserrat"/>
                  <a:ea typeface="+mn-ea"/>
                  <a:cs typeface="+mn-cs"/>
                  <a:sym typeface="Avenir Next LT Pro" panose="020B0504020202020204" pitchFamily="34" charset="0"/>
                </a:rPr>
              </a:br>
              <a:r>
                <a:rPr kumimoji="0" lang="en-US" sz="2000" b="0" i="0" u="none" strike="noStrike" kern="1200" cap="none" spc="0" normalizeH="0" baseline="0" noProof="0">
                  <a:ln>
                    <a:noFill/>
                  </a:ln>
                  <a:solidFill>
                    <a:srgbClr val="F7CC45"/>
                  </a:solidFill>
                  <a:effectLst/>
                  <a:uLnTx/>
                  <a:uFillTx/>
                  <a:latin typeface="Montserrat"/>
                  <a:ea typeface="+mn-ea"/>
                  <a:cs typeface="+mn-cs"/>
                  <a:sym typeface="Avenir Next LT Pro" panose="020B0504020202020204" pitchFamily="34" charset="0"/>
                </a:rPr>
                <a:t>in 2018</a:t>
              </a:r>
            </a:p>
          </p:txBody>
        </p:sp>
      </p:grpSp>
      <p:sp>
        <p:nvSpPr>
          <p:cNvPr id="17" name="Text Placeholder 4">
            <a:extLst>
              <a:ext uri="{FF2B5EF4-FFF2-40B4-BE49-F238E27FC236}">
                <a16:creationId xmlns:a16="http://schemas.microsoft.com/office/drawing/2014/main" id="{A5AA2E8E-F59B-C66C-ACD4-127E81A19D39}"/>
              </a:ext>
            </a:extLst>
          </p:cNvPr>
          <p:cNvSpPr txBox="1">
            <a:spLocks/>
          </p:cNvSpPr>
          <p:nvPr/>
        </p:nvSpPr>
        <p:spPr>
          <a:xfrm>
            <a:off x="5915979" y="0"/>
            <a:ext cx="5941059" cy="1268413"/>
          </a:xfrm>
          <a:prstGeom prst="rect">
            <a:avLst/>
          </a:prstGeom>
          <a:solidFill>
            <a:schemeClr val="accent2"/>
          </a:solidFill>
        </p:spPr>
        <p:txBody>
          <a:bodyPr vert="horz" lIns="108000" tIns="72000" rIns="108000" bIns="72000" rtlCol="0" anchor="ctr">
            <a:noAutofit/>
          </a:bodyPr>
          <a:lstStyle>
            <a:lvl1pPr marL="0" indent="0" algn="l" defTabSz="914400" rtl="0" eaLnBrk="1" latinLnBrk="0" hangingPunct="1">
              <a:lnSpc>
                <a:spcPct val="100000"/>
              </a:lnSpc>
              <a:spcBef>
                <a:spcPts val="600"/>
              </a:spcBef>
              <a:buFont typeface="Arial" panose="020B0604020202020204" pitchFamily="34" charset="0"/>
              <a:buNone/>
              <a:defRPr sz="2000" kern="1200">
                <a:solidFill>
                  <a:schemeClr val="tx2"/>
                </a:solidFill>
                <a:latin typeface="+mn-lt"/>
                <a:ea typeface="+mn-ea"/>
                <a:cs typeface="+mn-cs"/>
              </a:defRPr>
            </a:lvl1pPr>
            <a:lvl2pPr marL="180975" indent="-180975" algn="l" defTabSz="914400" rtl="0" eaLnBrk="1" latinLnBrk="0" hangingPunct="1">
              <a:lnSpc>
                <a:spcPct val="100000"/>
              </a:lnSpc>
              <a:spcBef>
                <a:spcPts val="600"/>
              </a:spcBef>
              <a:buClr>
                <a:schemeClr val="accent1"/>
              </a:buClr>
              <a:buFont typeface="Arial" panose="020B0604020202020204" pitchFamily="34" charset="0"/>
              <a:buChar char="•"/>
              <a:defRPr sz="2000" kern="1200">
                <a:solidFill>
                  <a:schemeClr val="tx2"/>
                </a:solidFill>
                <a:latin typeface="+mn-lt"/>
                <a:ea typeface="+mn-ea"/>
                <a:cs typeface="+mn-cs"/>
              </a:defRPr>
            </a:lvl2pPr>
            <a:lvl3pPr marL="361950" indent="-180975" algn="l" defTabSz="914400" rtl="0" eaLnBrk="1" latinLnBrk="0" hangingPunct="1">
              <a:lnSpc>
                <a:spcPct val="100000"/>
              </a:lnSpc>
              <a:spcBef>
                <a:spcPts val="600"/>
              </a:spcBef>
              <a:buFont typeface="Metric Regular" panose="020B0503030202060203" pitchFamily="34" charset="0"/>
              <a:buChar char="–"/>
              <a:defRPr sz="2000" kern="1200">
                <a:solidFill>
                  <a:schemeClr val="tx2"/>
                </a:solidFill>
                <a:latin typeface="+mn-lt"/>
                <a:ea typeface="+mn-ea"/>
                <a:cs typeface="+mn-cs"/>
              </a:defRPr>
            </a:lvl3pPr>
            <a:lvl4pPr marL="542925" indent="-180975" algn="l" defTabSz="914400" rtl="0" eaLnBrk="1" latinLnBrk="0" hangingPunct="1">
              <a:lnSpc>
                <a:spcPct val="100000"/>
              </a:lnSpc>
              <a:spcBef>
                <a:spcPts val="600"/>
              </a:spcBef>
              <a:buFont typeface="Arial" panose="020B0604020202020204" pitchFamily="34" charset="0"/>
              <a:buChar char="•"/>
              <a:defRPr sz="2000" kern="1200">
                <a:solidFill>
                  <a:schemeClr val="tx2"/>
                </a:solidFill>
                <a:latin typeface="+mn-lt"/>
                <a:ea typeface="+mn-ea"/>
                <a:cs typeface="+mn-cs"/>
              </a:defRPr>
            </a:lvl4pPr>
            <a:lvl5pPr marL="714375" indent="-171450" algn="l" defTabSz="914400" rtl="0" eaLnBrk="1" latinLnBrk="0" hangingPunct="1">
              <a:lnSpc>
                <a:spcPct val="100000"/>
              </a:lnSpc>
              <a:spcBef>
                <a:spcPts val="600"/>
              </a:spcBef>
              <a:buFont typeface="Metric Regular" panose="020B0503030202060203" pitchFamily="34" charset="0"/>
              <a:buChar char="–"/>
              <a:defRPr sz="20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spcBef>
                <a:spcPts val="0"/>
              </a:spcBef>
            </a:pPr>
            <a:r>
              <a:rPr lang="en-US" sz="1600" b="1">
                <a:solidFill>
                  <a:schemeClr val="tx1"/>
                </a:solidFill>
                <a:latin typeface="+mj-lt"/>
              </a:rPr>
              <a:t>Describe the fully functioning business:</a:t>
            </a:r>
            <a:br>
              <a:rPr lang="en-US" sz="1600" b="1">
                <a:solidFill>
                  <a:schemeClr val="tx1"/>
                </a:solidFill>
                <a:latin typeface="+mj-lt"/>
              </a:rPr>
            </a:br>
            <a:r>
              <a:rPr lang="en-US" sz="1600">
                <a:solidFill>
                  <a:schemeClr val="tx1"/>
                </a:solidFill>
                <a:latin typeface="+mj-lt"/>
              </a:rPr>
              <a:t>satisfied customers, economies of scale or</a:t>
            </a:r>
            <a:br>
              <a:rPr lang="en-US" sz="1600">
                <a:solidFill>
                  <a:schemeClr val="tx1"/>
                </a:solidFill>
                <a:latin typeface="+mj-lt"/>
              </a:rPr>
            </a:br>
            <a:r>
              <a:rPr lang="en-US" sz="1600">
                <a:solidFill>
                  <a:schemeClr val="tx1"/>
                </a:solidFill>
                <a:latin typeface="+mj-lt"/>
              </a:rPr>
              <a:t>other elements to help audience “see” the present and the profitable future you envision.</a:t>
            </a:r>
          </a:p>
        </p:txBody>
      </p:sp>
      <p:pic>
        <p:nvPicPr>
          <p:cNvPr id="3" name="Picture 2" descr="A blue and black logo&#10;&#10;Description automatically generated">
            <a:extLst>
              <a:ext uri="{FF2B5EF4-FFF2-40B4-BE49-F238E27FC236}">
                <a16:creationId xmlns:a16="http://schemas.microsoft.com/office/drawing/2014/main" id="{61965438-67AF-CAF9-DAFA-D4AE9511A73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03094" y="5345897"/>
            <a:ext cx="1631421" cy="557517"/>
          </a:xfrm>
          <a:prstGeom prst="rect">
            <a:avLst/>
          </a:prstGeom>
        </p:spPr>
      </p:pic>
      <p:pic>
        <p:nvPicPr>
          <p:cNvPr id="9" name="Picture 8" descr="A red and black logo&#10;&#10;Description automatically generated">
            <a:extLst>
              <a:ext uri="{FF2B5EF4-FFF2-40B4-BE49-F238E27FC236}">
                <a16:creationId xmlns:a16="http://schemas.microsoft.com/office/drawing/2014/main" id="{D13B81BF-E1C9-64BE-1357-B9F3B59A97F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054559" y="5220512"/>
            <a:ext cx="1245388" cy="687056"/>
          </a:xfrm>
          <a:prstGeom prst="rect">
            <a:avLst/>
          </a:prstGeom>
        </p:spPr>
      </p:pic>
      <p:pic>
        <p:nvPicPr>
          <p:cNvPr id="12" name="Picture 11">
            <a:extLst>
              <a:ext uri="{FF2B5EF4-FFF2-40B4-BE49-F238E27FC236}">
                <a16:creationId xmlns:a16="http://schemas.microsoft.com/office/drawing/2014/main" id="{285C82C9-22CB-56D0-7A77-730AA6A5441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582221" y="5277397"/>
            <a:ext cx="1158678" cy="657894"/>
          </a:xfrm>
          <a:prstGeom prst="rect">
            <a:avLst/>
          </a:prstGeom>
        </p:spPr>
      </p:pic>
      <p:pic>
        <p:nvPicPr>
          <p:cNvPr id="15" name="Picture 14" descr="A black background with blue letters&#10;&#10;Description automatically generated">
            <a:extLst>
              <a:ext uri="{FF2B5EF4-FFF2-40B4-BE49-F238E27FC236}">
                <a16:creationId xmlns:a16="http://schemas.microsoft.com/office/drawing/2014/main" id="{99E21850-BBDC-0EB3-05C2-F3E065BE6E9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247068" y="5462927"/>
            <a:ext cx="1103801" cy="323459"/>
          </a:xfrm>
          <a:prstGeom prst="rect">
            <a:avLst/>
          </a:prstGeom>
        </p:spPr>
      </p:pic>
    </p:spTree>
    <p:extLst>
      <p:ext uri="{BB962C8B-B14F-4D97-AF65-F5344CB8AC3E}">
        <p14:creationId xmlns:p14="http://schemas.microsoft.com/office/powerpoint/2010/main" val="1896930445"/>
      </p:ext>
    </p:extLst>
  </p:cSld>
  <p:clrMapOvr>
    <a:masterClrMapping/>
  </p:clrMapOvr>
  <p:transition spd="slow">
    <p:cov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a:extLst>
              <a:ext uri="{FF2B5EF4-FFF2-40B4-BE49-F238E27FC236}">
                <a16:creationId xmlns:a16="http://schemas.microsoft.com/office/drawing/2014/main" id="{5B99BEB5-22A5-E001-332F-171C36692D24}"/>
              </a:ext>
            </a:extLst>
          </p:cNvPr>
          <p:cNvSpPr txBox="1">
            <a:spLocks/>
          </p:cNvSpPr>
          <p:nvPr/>
        </p:nvSpPr>
        <p:spPr>
          <a:xfrm>
            <a:off x="334962" y="1484309"/>
            <a:ext cx="7589838" cy="4824416"/>
          </a:xfrm>
          <a:prstGeom prst="rect">
            <a:avLst/>
          </a:prstGeom>
          <a:solidFill>
            <a:schemeClr val="bg2"/>
          </a:solidFill>
        </p:spPr>
        <p:txBody>
          <a:bodyPr vert="horz" lIns="288000" tIns="432000" rIns="288000" bIns="288000" rtlCol="0" anchor="t">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t>The purpose of the slide</a:t>
            </a:r>
          </a:p>
          <a:p>
            <a:pPr lvl="1">
              <a:spcBef>
                <a:spcPts val="1200"/>
              </a:spcBef>
            </a:pPr>
            <a:r>
              <a:rPr lang="en-US" sz="1400"/>
              <a:t>One of the most common mistakes founders make when presenting their team slide is not highlighting their achievements enough. Remember, investors may not be familiar with your team, so it's crucial to showcase your strengths.</a:t>
            </a:r>
          </a:p>
          <a:p>
            <a:pPr lvl="1">
              <a:spcBef>
                <a:spcPts val="1200"/>
              </a:spcBef>
            </a:pPr>
            <a:r>
              <a:rPr lang="en-US" sz="1400"/>
              <a:t>Simply listing names and photos won't suffice. Investors can't discern the quality of a team solely from that. For each team member, consider including:</a:t>
            </a:r>
          </a:p>
          <a:p>
            <a:pPr lvl="2"/>
            <a:r>
              <a:rPr lang="en-US" sz="1400"/>
              <a:t>A professional photo</a:t>
            </a:r>
          </a:p>
          <a:p>
            <a:pPr lvl="2"/>
            <a:r>
              <a:rPr lang="en-US" sz="1400"/>
              <a:t>Their role and name</a:t>
            </a:r>
          </a:p>
          <a:p>
            <a:pPr lvl="2"/>
            <a:r>
              <a:rPr lang="en-US" sz="1400"/>
              <a:t>Any notable accomplishments, such as past entrepreneurial ventures or significant roles in successful startups</a:t>
            </a:r>
          </a:p>
          <a:p>
            <a:pPr lvl="2"/>
            <a:r>
              <a:rPr lang="en-US" sz="1400"/>
              <a:t>Logos of recognizable companies, particularly if team members have had successful exits or worked at well-known startups. Investors often react with great enthusiasm to such credentials.</a:t>
            </a:r>
          </a:p>
        </p:txBody>
      </p:sp>
      <p:sp>
        <p:nvSpPr>
          <p:cNvPr id="10" name="Title 2">
            <a:extLst>
              <a:ext uri="{FF2B5EF4-FFF2-40B4-BE49-F238E27FC236}">
                <a16:creationId xmlns:a16="http://schemas.microsoft.com/office/drawing/2014/main" id="{C01B3BF9-8DAB-61EB-F452-7C1887F505E3}"/>
              </a:ext>
            </a:extLst>
          </p:cNvPr>
          <p:cNvSpPr>
            <a:spLocks noGrp="1"/>
          </p:cNvSpPr>
          <p:nvPr>
            <p:ph type="title"/>
          </p:nvPr>
        </p:nvSpPr>
        <p:spPr>
          <a:xfrm>
            <a:off x="334963" y="332656"/>
            <a:ext cx="9325430" cy="387798"/>
          </a:xfrm>
        </p:spPr>
        <p:txBody>
          <a:bodyPr vert="horz">
            <a:normAutofit/>
          </a:bodyPr>
          <a:lstStyle/>
          <a:p>
            <a:r>
              <a:rPr lang="en-US"/>
              <a:t>The Team slide</a:t>
            </a:r>
          </a:p>
        </p:txBody>
      </p:sp>
      <p:sp>
        <p:nvSpPr>
          <p:cNvPr id="14" name="Text Placeholder 4">
            <a:extLst>
              <a:ext uri="{FF2B5EF4-FFF2-40B4-BE49-F238E27FC236}">
                <a16:creationId xmlns:a16="http://schemas.microsoft.com/office/drawing/2014/main" id="{2972C013-7AB2-11B7-0AD9-6BA8241189E8}"/>
              </a:ext>
            </a:extLst>
          </p:cNvPr>
          <p:cNvSpPr txBox="1">
            <a:spLocks/>
          </p:cNvSpPr>
          <p:nvPr/>
        </p:nvSpPr>
        <p:spPr>
          <a:xfrm>
            <a:off x="7924800" y="1268413"/>
            <a:ext cx="3932238" cy="5256211"/>
          </a:xfrm>
          <a:prstGeom prst="rect">
            <a:avLst/>
          </a:prstGeom>
          <a:solidFill>
            <a:schemeClr val="tx2"/>
          </a:solidFill>
        </p:spPr>
        <p:txBody>
          <a:bodyPr vert="horz" lIns="288000" tIns="1080000" rIns="288000" bIns="216000" rtlCol="0">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solidFill>
                  <a:schemeClr val="bg1"/>
                </a:solidFill>
              </a:rPr>
              <a:t>Key questions</a:t>
            </a:r>
            <a:br>
              <a:rPr lang="en-US" sz="2000" b="1">
                <a:solidFill>
                  <a:schemeClr val="bg1"/>
                </a:solidFill>
              </a:rPr>
            </a:br>
            <a:r>
              <a:rPr lang="en-US" sz="2000" b="1">
                <a:solidFill>
                  <a:schemeClr val="bg1"/>
                </a:solidFill>
              </a:rPr>
              <a:t>to answer</a:t>
            </a:r>
            <a:endParaRPr lang="en-US" sz="1400">
              <a:solidFill>
                <a:schemeClr val="bg1"/>
              </a:solidFill>
            </a:endParaRPr>
          </a:p>
          <a:p>
            <a:pPr marL="266700" lvl="1" indent="-266700">
              <a:spcBef>
                <a:spcPts val="2400"/>
              </a:spcBef>
              <a:buFont typeface="+mj-lt"/>
              <a:buAutoNum type="arabicPeriod"/>
            </a:pPr>
            <a:r>
              <a:rPr lang="en-US">
                <a:solidFill>
                  <a:schemeClr val="bg1"/>
                </a:solidFill>
              </a:rPr>
              <a:t>What the team was doing before joining?</a:t>
            </a:r>
          </a:p>
          <a:p>
            <a:pPr marL="266700" lvl="1" indent="-266700">
              <a:spcBef>
                <a:spcPts val="1200"/>
              </a:spcBef>
              <a:buFont typeface="+mj-lt"/>
              <a:buAutoNum type="arabicPeriod"/>
            </a:pPr>
            <a:r>
              <a:rPr lang="en-US">
                <a:solidFill>
                  <a:schemeClr val="bg1"/>
                </a:solidFill>
              </a:rPr>
              <a:t>Why is it the best team to make this venture a success?</a:t>
            </a:r>
          </a:p>
        </p:txBody>
      </p:sp>
      <p:pic>
        <p:nvPicPr>
          <p:cNvPr id="17" name="Graphic 16">
            <a:extLst>
              <a:ext uri="{FF2B5EF4-FFF2-40B4-BE49-F238E27FC236}">
                <a16:creationId xmlns:a16="http://schemas.microsoft.com/office/drawing/2014/main" id="{173CECC7-3D66-B51C-75EA-A3694D62B69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28646" y="1568766"/>
            <a:ext cx="576000" cy="576000"/>
          </a:xfrm>
          <a:prstGeom prst="rect">
            <a:avLst/>
          </a:prstGeom>
        </p:spPr>
      </p:pic>
      <p:sp>
        <p:nvSpPr>
          <p:cNvPr id="4" name="Oval 3">
            <a:extLst>
              <a:ext uri="{FF2B5EF4-FFF2-40B4-BE49-F238E27FC236}">
                <a16:creationId xmlns:a16="http://schemas.microsoft.com/office/drawing/2014/main" id="{58A3865B-1229-1637-375C-15805CB7E804}"/>
              </a:ext>
            </a:extLst>
          </p:cNvPr>
          <p:cNvSpPr>
            <a:spLocks noChangeAspect="1"/>
          </p:cNvSpPr>
          <p:nvPr/>
        </p:nvSpPr>
        <p:spPr>
          <a:xfrm>
            <a:off x="623392" y="1160150"/>
            <a:ext cx="648318" cy="648318"/>
          </a:xfrm>
          <a:prstGeom prst="ellipse">
            <a:avLst/>
          </a:prstGeom>
          <a:solidFill>
            <a:schemeClr val="bg1"/>
          </a:solidFill>
          <a:ln w="12700">
            <a:solidFill>
              <a:schemeClr val="accent1"/>
            </a:solidFill>
          </a:ln>
        </p:spPr>
        <p:txBody>
          <a:bodyPr vert="horz" lIns="0" tIns="0" rIns="0" bIns="0" rtlCol="0" anchor="ctr">
            <a:noAutofit/>
          </a:bodyPr>
          <a:lstStyle/>
          <a:p>
            <a:pPr algn="ctr">
              <a:spcBef>
                <a:spcPts val="1200"/>
              </a:spcBef>
            </a:pPr>
            <a:endParaRPr lang="en-US" sz="1400">
              <a:latin typeface="Arial" panose="020B0604020202020204" pitchFamily="34" charset="0"/>
              <a:cs typeface="Arial" panose="020B0604020202020204" pitchFamily="34" charset="0"/>
            </a:endParaRPr>
          </a:p>
        </p:txBody>
      </p:sp>
      <p:pic>
        <p:nvPicPr>
          <p:cNvPr id="5" name="Graphic 4">
            <a:extLst>
              <a:ext uri="{FF2B5EF4-FFF2-40B4-BE49-F238E27FC236}">
                <a16:creationId xmlns:a16="http://schemas.microsoft.com/office/drawing/2014/main" id="{910EF64A-A1DC-1ADC-7F70-92F09B6E884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31551" y="1326463"/>
            <a:ext cx="432000" cy="315692"/>
          </a:xfrm>
          <a:prstGeom prst="rect">
            <a:avLst/>
          </a:prstGeom>
        </p:spPr>
      </p:pic>
    </p:spTree>
    <p:extLst>
      <p:ext uri="{BB962C8B-B14F-4D97-AF65-F5344CB8AC3E}">
        <p14:creationId xmlns:p14="http://schemas.microsoft.com/office/powerpoint/2010/main" val="1502532476"/>
      </p:ext>
    </p:extLst>
  </p:cSld>
  <p:clrMapOvr>
    <a:masterClrMapping/>
  </p:clrMapOvr>
  <p:transition spd="slow">
    <p:cove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CF80E-2707-8814-6388-792BC06C5D87}"/>
              </a:ext>
            </a:extLst>
          </p:cNvPr>
          <p:cNvSpPr>
            <a:spLocks noGrp="1"/>
          </p:cNvSpPr>
          <p:nvPr>
            <p:ph type="title"/>
          </p:nvPr>
        </p:nvSpPr>
        <p:spPr/>
        <p:txBody>
          <a:bodyPr vert="horz"/>
          <a:lstStyle/>
          <a:p>
            <a:r>
              <a:rPr lang="en-US"/>
              <a:t>The Team</a:t>
            </a:r>
          </a:p>
        </p:txBody>
      </p:sp>
      <p:sp>
        <p:nvSpPr>
          <p:cNvPr id="3" name="Text Placeholder 2">
            <a:extLst>
              <a:ext uri="{FF2B5EF4-FFF2-40B4-BE49-F238E27FC236}">
                <a16:creationId xmlns:a16="http://schemas.microsoft.com/office/drawing/2014/main" id="{7CD9ECB7-2B4D-D567-D0E7-E80B1B62FC08}"/>
              </a:ext>
            </a:extLst>
          </p:cNvPr>
          <p:cNvSpPr>
            <a:spLocks noGrp="1"/>
          </p:cNvSpPr>
          <p:nvPr>
            <p:ph type="body" sz="quarter" idx="10"/>
          </p:nvPr>
        </p:nvSpPr>
        <p:spPr/>
        <p:txBody>
          <a:bodyPr/>
          <a:lstStyle/>
          <a:p>
            <a:r>
              <a:rPr lang="en-US"/>
              <a:t>Action title summarizing the content of the slide</a:t>
            </a:r>
          </a:p>
        </p:txBody>
      </p:sp>
      <p:sp>
        <p:nvSpPr>
          <p:cNvPr id="4" name="Picture Placeholder 3">
            <a:extLst>
              <a:ext uri="{FF2B5EF4-FFF2-40B4-BE49-F238E27FC236}">
                <a16:creationId xmlns:a16="http://schemas.microsoft.com/office/drawing/2014/main" id="{95A60822-2EB8-5530-2C4C-B02CA65E787D}"/>
              </a:ext>
            </a:extLst>
          </p:cNvPr>
          <p:cNvSpPr>
            <a:spLocks noGrp="1"/>
          </p:cNvSpPr>
          <p:nvPr>
            <p:ph type="pic" sz="quarter" idx="13"/>
          </p:nvPr>
        </p:nvSpPr>
        <p:spPr/>
        <p:txBody>
          <a:bodyPr/>
          <a:lstStyle/>
          <a:p>
            <a:endParaRPr lang="en-US"/>
          </a:p>
        </p:txBody>
      </p:sp>
      <p:sp>
        <p:nvSpPr>
          <p:cNvPr id="5" name="Picture Placeholder 4">
            <a:extLst>
              <a:ext uri="{FF2B5EF4-FFF2-40B4-BE49-F238E27FC236}">
                <a16:creationId xmlns:a16="http://schemas.microsoft.com/office/drawing/2014/main" id="{DC40FAEF-1DB3-83A9-DF2D-4019B928F58B}"/>
              </a:ext>
            </a:extLst>
          </p:cNvPr>
          <p:cNvSpPr>
            <a:spLocks noGrp="1"/>
          </p:cNvSpPr>
          <p:nvPr>
            <p:ph type="pic" sz="quarter" idx="14"/>
          </p:nvPr>
        </p:nvSpPr>
        <p:spPr/>
        <p:txBody>
          <a:bodyPr/>
          <a:lstStyle/>
          <a:p>
            <a:endParaRPr lang="en-US"/>
          </a:p>
        </p:txBody>
      </p:sp>
      <p:sp>
        <p:nvSpPr>
          <p:cNvPr id="6" name="Picture Placeholder 5">
            <a:extLst>
              <a:ext uri="{FF2B5EF4-FFF2-40B4-BE49-F238E27FC236}">
                <a16:creationId xmlns:a16="http://schemas.microsoft.com/office/drawing/2014/main" id="{B004E879-A80D-8E00-AE36-082FBB2B7E3A}"/>
              </a:ext>
            </a:extLst>
          </p:cNvPr>
          <p:cNvSpPr>
            <a:spLocks noGrp="1"/>
          </p:cNvSpPr>
          <p:nvPr>
            <p:ph type="pic" sz="quarter" idx="15"/>
          </p:nvPr>
        </p:nvSpPr>
        <p:spPr/>
        <p:txBody>
          <a:bodyPr/>
          <a:lstStyle/>
          <a:p>
            <a:endParaRPr lang="en-US"/>
          </a:p>
        </p:txBody>
      </p:sp>
      <p:sp>
        <p:nvSpPr>
          <p:cNvPr id="7" name="Text Placeholder 6">
            <a:extLst>
              <a:ext uri="{FF2B5EF4-FFF2-40B4-BE49-F238E27FC236}">
                <a16:creationId xmlns:a16="http://schemas.microsoft.com/office/drawing/2014/main" id="{5435DD91-6B84-0E50-B06E-217AAB666243}"/>
              </a:ext>
            </a:extLst>
          </p:cNvPr>
          <p:cNvSpPr>
            <a:spLocks noGrp="1"/>
          </p:cNvSpPr>
          <p:nvPr>
            <p:ph type="body" sz="quarter" idx="17"/>
          </p:nvPr>
        </p:nvSpPr>
        <p:spPr/>
        <p:txBody>
          <a:bodyPr/>
          <a:lstStyle/>
          <a:p>
            <a:endParaRPr lang="en-US"/>
          </a:p>
        </p:txBody>
      </p:sp>
      <p:sp>
        <p:nvSpPr>
          <p:cNvPr id="8" name="Text Placeholder 7">
            <a:extLst>
              <a:ext uri="{FF2B5EF4-FFF2-40B4-BE49-F238E27FC236}">
                <a16:creationId xmlns:a16="http://schemas.microsoft.com/office/drawing/2014/main" id="{5ECA5C1A-074D-1F8E-A6A1-E91B9BAFE6D8}"/>
              </a:ext>
            </a:extLst>
          </p:cNvPr>
          <p:cNvSpPr>
            <a:spLocks noGrp="1"/>
          </p:cNvSpPr>
          <p:nvPr>
            <p:ph type="body" sz="quarter" idx="18"/>
          </p:nvPr>
        </p:nvSpPr>
        <p:spPr/>
        <p:txBody>
          <a:bodyPr/>
          <a:lstStyle/>
          <a:p>
            <a:endParaRPr lang="en-US"/>
          </a:p>
        </p:txBody>
      </p:sp>
      <p:sp>
        <p:nvSpPr>
          <p:cNvPr id="9" name="Text Placeholder 8">
            <a:extLst>
              <a:ext uri="{FF2B5EF4-FFF2-40B4-BE49-F238E27FC236}">
                <a16:creationId xmlns:a16="http://schemas.microsoft.com/office/drawing/2014/main" id="{36707B35-8920-15C4-EBBA-16FE9A424441}"/>
              </a:ext>
            </a:extLst>
          </p:cNvPr>
          <p:cNvSpPr>
            <a:spLocks noGrp="1"/>
          </p:cNvSpPr>
          <p:nvPr>
            <p:ph type="body" sz="quarter" idx="21"/>
          </p:nvPr>
        </p:nvSpPr>
        <p:spPr/>
        <p:txBody>
          <a:bodyPr/>
          <a:lstStyle/>
          <a:p>
            <a:endParaRPr lang="en-US"/>
          </a:p>
        </p:txBody>
      </p:sp>
      <p:sp>
        <p:nvSpPr>
          <p:cNvPr id="10" name="Text Placeholder 9">
            <a:extLst>
              <a:ext uri="{FF2B5EF4-FFF2-40B4-BE49-F238E27FC236}">
                <a16:creationId xmlns:a16="http://schemas.microsoft.com/office/drawing/2014/main" id="{EDF8FA27-99DC-F02C-CA6A-6BFF436D9057}"/>
              </a:ext>
            </a:extLst>
          </p:cNvPr>
          <p:cNvSpPr>
            <a:spLocks noGrp="1"/>
          </p:cNvSpPr>
          <p:nvPr>
            <p:ph type="body" sz="quarter" idx="22"/>
          </p:nvPr>
        </p:nvSpPr>
        <p:spPr/>
        <p:txBody>
          <a:bodyPr/>
          <a:lstStyle/>
          <a:p>
            <a:endParaRPr lang="en-US"/>
          </a:p>
        </p:txBody>
      </p:sp>
      <p:sp>
        <p:nvSpPr>
          <p:cNvPr id="11" name="Text Placeholder 10">
            <a:extLst>
              <a:ext uri="{FF2B5EF4-FFF2-40B4-BE49-F238E27FC236}">
                <a16:creationId xmlns:a16="http://schemas.microsoft.com/office/drawing/2014/main" id="{61550BB4-1419-3BAB-0612-6F14C4E43A1D}"/>
              </a:ext>
            </a:extLst>
          </p:cNvPr>
          <p:cNvSpPr>
            <a:spLocks noGrp="1"/>
          </p:cNvSpPr>
          <p:nvPr>
            <p:ph type="body" sz="quarter" idx="26"/>
          </p:nvPr>
        </p:nvSpPr>
        <p:spPr/>
        <p:txBody>
          <a:bodyPr/>
          <a:lstStyle/>
          <a:p>
            <a:endParaRPr lang="en-US"/>
          </a:p>
        </p:txBody>
      </p:sp>
      <p:sp>
        <p:nvSpPr>
          <p:cNvPr id="12" name="Text Placeholder 11">
            <a:extLst>
              <a:ext uri="{FF2B5EF4-FFF2-40B4-BE49-F238E27FC236}">
                <a16:creationId xmlns:a16="http://schemas.microsoft.com/office/drawing/2014/main" id="{140F5550-F66A-10E1-FC56-7BBB092535F9}"/>
              </a:ext>
            </a:extLst>
          </p:cNvPr>
          <p:cNvSpPr>
            <a:spLocks noGrp="1"/>
          </p:cNvSpPr>
          <p:nvPr>
            <p:ph type="body" sz="quarter" idx="28"/>
          </p:nvPr>
        </p:nvSpPr>
        <p:spPr/>
        <p:txBody>
          <a:bodyPr/>
          <a:lstStyle/>
          <a:p>
            <a:endParaRPr lang="en-US"/>
          </a:p>
        </p:txBody>
      </p:sp>
      <p:sp>
        <p:nvSpPr>
          <p:cNvPr id="13" name="Text Placeholder 12">
            <a:extLst>
              <a:ext uri="{FF2B5EF4-FFF2-40B4-BE49-F238E27FC236}">
                <a16:creationId xmlns:a16="http://schemas.microsoft.com/office/drawing/2014/main" id="{7632E4FD-CC43-9B86-00FC-6A4A46337E27}"/>
              </a:ext>
            </a:extLst>
          </p:cNvPr>
          <p:cNvSpPr>
            <a:spLocks noGrp="1"/>
          </p:cNvSpPr>
          <p:nvPr>
            <p:ph type="body" sz="quarter" idx="29"/>
          </p:nvPr>
        </p:nvSpPr>
        <p:spPr>
          <a:xfrm>
            <a:off x="839126" y="4515490"/>
            <a:ext cx="3024626" cy="153888"/>
          </a:xfrm>
        </p:spPr>
        <p:txBody>
          <a:bodyPr/>
          <a:lstStyle/>
          <a:p>
            <a:endParaRPr lang="en-US"/>
          </a:p>
        </p:txBody>
      </p:sp>
      <p:sp>
        <p:nvSpPr>
          <p:cNvPr id="14" name="Text Placeholder 13">
            <a:extLst>
              <a:ext uri="{FF2B5EF4-FFF2-40B4-BE49-F238E27FC236}">
                <a16:creationId xmlns:a16="http://schemas.microsoft.com/office/drawing/2014/main" id="{714B2C79-78B0-85C6-C1C3-6DC01C7981E7}"/>
              </a:ext>
            </a:extLst>
          </p:cNvPr>
          <p:cNvSpPr>
            <a:spLocks noGrp="1"/>
          </p:cNvSpPr>
          <p:nvPr>
            <p:ph type="body" sz="quarter" idx="30"/>
          </p:nvPr>
        </p:nvSpPr>
        <p:spPr>
          <a:xfrm>
            <a:off x="4583687" y="4515490"/>
            <a:ext cx="3024626" cy="153888"/>
          </a:xfrm>
        </p:spPr>
        <p:txBody>
          <a:bodyPr/>
          <a:lstStyle/>
          <a:p>
            <a:endParaRPr lang="en-US"/>
          </a:p>
        </p:txBody>
      </p:sp>
      <p:sp>
        <p:nvSpPr>
          <p:cNvPr id="15" name="Text Placeholder 14">
            <a:extLst>
              <a:ext uri="{FF2B5EF4-FFF2-40B4-BE49-F238E27FC236}">
                <a16:creationId xmlns:a16="http://schemas.microsoft.com/office/drawing/2014/main" id="{B29EC896-63FB-CEBF-0416-5C1F67399DEC}"/>
              </a:ext>
            </a:extLst>
          </p:cNvPr>
          <p:cNvSpPr>
            <a:spLocks noGrp="1"/>
          </p:cNvSpPr>
          <p:nvPr>
            <p:ph type="body" sz="quarter" idx="31"/>
          </p:nvPr>
        </p:nvSpPr>
        <p:spPr>
          <a:xfrm>
            <a:off x="8328248" y="4515490"/>
            <a:ext cx="3024626" cy="153888"/>
          </a:xfrm>
        </p:spPr>
        <p:txBody>
          <a:bodyPr/>
          <a:lstStyle/>
          <a:p>
            <a:endParaRPr lang="en-US"/>
          </a:p>
        </p:txBody>
      </p:sp>
      <p:sp>
        <p:nvSpPr>
          <p:cNvPr id="16" name="Rectangle: Rounded Corners 15">
            <a:extLst>
              <a:ext uri="{FF2B5EF4-FFF2-40B4-BE49-F238E27FC236}">
                <a16:creationId xmlns:a16="http://schemas.microsoft.com/office/drawing/2014/main" id="{9400A497-F3C9-9930-1227-AC3913CE4A05}"/>
              </a:ext>
            </a:extLst>
          </p:cNvPr>
          <p:cNvSpPr/>
          <p:nvPr/>
        </p:nvSpPr>
        <p:spPr>
          <a:xfrm>
            <a:off x="839126" y="5445225"/>
            <a:ext cx="3024626" cy="863500"/>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Logos</a:t>
            </a:r>
          </a:p>
        </p:txBody>
      </p:sp>
      <p:sp>
        <p:nvSpPr>
          <p:cNvPr id="17" name="Rectangle: Rounded Corners 16">
            <a:extLst>
              <a:ext uri="{FF2B5EF4-FFF2-40B4-BE49-F238E27FC236}">
                <a16:creationId xmlns:a16="http://schemas.microsoft.com/office/drawing/2014/main" id="{7B071970-A821-5805-C969-6100EA911D1C}"/>
              </a:ext>
            </a:extLst>
          </p:cNvPr>
          <p:cNvSpPr/>
          <p:nvPr/>
        </p:nvSpPr>
        <p:spPr>
          <a:xfrm>
            <a:off x="4583687" y="5445225"/>
            <a:ext cx="3024626" cy="863500"/>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Logos</a:t>
            </a:r>
          </a:p>
        </p:txBody>
      </p:sp>
      <p:sp>
        <p:nvSpPr>
          <p:cNvPr id="18" name="Rectangle: Rounded Corners 17">
            <a:extLst>
              <a:ext uri="{FF2B5EF4-FFF2-40B4-BE49-F238E27FC236}">
                <a16:creationId xmlns:a16="http://schemas.microsoft.com/office/drawing/2014/main" id="{114D9189-20A3-1120-DF4D-734A764FE75A}"/>
              </a:ext>
            </a:extLst>
          </p:cNvPr>
          <p:cNvSpPr/>
          <p:nvPr/>
        </p:nvSpPr>
        <p:spPr>
          <a:xfrm>
            <a:off x="8328248" y="5445225"/>
            <a:ext cx="3024626" cy="863500"/>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Logos</a:t>
            </a:r>
          </a:p>
        </p:txBody>
      </p:sp>
    </p:spTree>
    <p:extLst>
      <p:ext uri="{BB962C8B-B14F-4D97-AF65-F5344CB8AC3E}">
        <p14:creationId xmlns:p14="http://schemas.microsoft.com/office/powerpoint/2010/main" val="2827417766"/>
      </p:ext>
    </p:extLst>
  </p:cSld>
  <p:clrMapOvr>
    <a:masterClrMapping/>
  </p:clrMapOvr>
  <p:transition spd="slow">
    <p:cove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a:extLst>
              <a:ext uri="{FF2B5EF4-FFF2-40B4-BE49-F238E27FC236}">
                <a16:creationId xmlns:a16="http://schemas.microsoft.com/office/drawing/2014/main" id="{5B99BEB5-22A5-E001-332F-171C36692D24}"/>
              </a:ext>
            </a:extLst>
          </p:cNvPr>
          <p:cNvSpPr txBox="1">
            <a:spLocks/>
          </p:cNvSpPr>
          <p:nvPr/>
        </p:nvSpPr>
        <p:spPr>
          <a:xfrm>
            <a:off x="334962" y="1484309"/>
            <a:ext cx="7589838" cy="4824416"/>
          </a:xfrm>
          <a:prstGeom prst="rect">
            <a:avLst/>
          </a:prstGeom>
          <a:solidFill>
            <a:schemeClr val="bg2"/>
          </a:solidFill>
        </p:spPr>
        <p:txBody>
          <a:bodyPr vert="horz" lIns="288000" tIns="432000" rIns="288000" bIns="288000" rtlCol="0" anchor="t">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t>The purpose of the slide</a:t>
            </a:r>
          </a:p>
          <a:p>
            <a:pPr lvl="1">
              <a:spcBef>
                <a:spcPts val="1200"/>
              </a:spcBef>
            </a:pPr>
            <a:r>
              <a:rPr lang="en-US" sz="1400"/>
              <a:t>In this slide, you outline to the investor the amount you aim to raise and provide a succinct overview of your objectives. This enables them to gauge whether the investment aligns with their interests.</a:t>
            </a:r>
          </a:p>
          <a:p>
            <a:pPr lvl="1">
              <a:spcBef>
                <a:spcPts val="1200"/>
              </a:spcBef>
            </a:pPr>
            <a:r>
              <a:rPr lang="en-US" sz="1400"/>
              <a:t>At this phase, excessive details aren't necessary. During your meeting, you'll delve deeper into your strategy for deploying the capital and achieving your goals. Keep in mind that this serves as a teaser to spark their interest in further discussions.</a:t>
            </a:r>
          </a:p>
        </p:txBody>
      </p:sp>
      <p:sp>
        <p:nvSpPr>
          <p:cNvPr id="10" name="Title 2">
            <a:extLst>
              <a:ext uri="{FF2B5EF4-FFF2-40B4-BE49-F238E27FC236}">
                <a16:creationId xmlns:a16="http://schemas.microsoft.com/office/drawing/2014/main" id="{C01B3BF9-8DAB-61EB-F452-7C1887F505E3}"/>
              </a:ext>
            </a:extLst>
          </p:cNvPr>
          <p:cNvSpPr>
            <a:spLocks noGrp="1"/>
          </p:cNvSpPr>
          <p:nvPr>
            <p:ph type="title"/>
          </p:nvPr>
        </p:nvSpPr>
        <p:spPr>
          <a:xfrm>
            <a:off x="334963" y="332656"/>
            <a:ext cx="9325430" cy="387798"/>
          </a:xfrm>
        </p:spPr>
        <p:txBody>
          <a:bodyPr vert="horz">
            <a:normAutofit/>
          </a:bodyPr>
          <a:lstStyle/>
          <a:p>
            <a:r>
              <a:rPr lang="en-US"/>
              <a:t>The </a:t>
            </a:r>
            <a:r>
              <a:rPr lang="en-US" err="1"/>
              <a:t>Ask&amp;Aim</a:t>
            </a:r>
            <a:r>
              <a:rPr lang="en-US"/>
              <a:t> slide</a:t>
            </a:r>
          </a:p>
        </p:txBody>
      </p:sp>
      <p:sp>
        <p:nvSpPr>
          <p:cNvPr id="14" name="Text Placeholder 4">
            <a:extLst>
              <a:ext uri="{FF2B5EF4-FFF2-40B4-BE49-F238E27FC236}">
                <a16:creationId xmlns:a16="http://schemas.microsoft.com/office/drawing/2014/main" id="{2972C013-7AB2-11B7-0AD9-6BA8241189E8}"/>
              </a:ext>
            </a:extLst>
          </p:cNvPr>
          <p:cNvSpPr txBox="1">
            <a:spLocks/>
          </p:cNvSpPr>
          <p:nvPr/>
        </p:nvSpPr>
        <p:spPr>
          <a:xfrm>
            <a:off x="7924800" y="1268413"/>
            <a:ext cx="3932238" cy="5256211"/>
          </a:xfrm>
          <a:prstGeom prst="rect">
            <a:avLst/>
          </a:prstGeom>
          <a:solidFill>
            <a:schemeClr val="tx2"/>
          </a:solidFill>
        </p:spPr>
        <p:txBody>
          <a:bodyPr vert="horz" lIns="288000" tIns="1080000" rIns="288000" bIns="216000" rtlCol="0">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solidFill>
                  <a:schemeClr val="bg1"/>
                </a:solidFill>
              </a:rPr>
              <a:t>Key questions</a:t>
            </a:r>
            <a:br>
              <a:rPr lang="en-US" sz="2000" b="1">
                <a:solidFill>
                  <a:schemeClr val="bg1"/>
                </a:solidFill>
              </a:rPr>
            </a:br>
            <a:r>
              <a:rPr lang="en-US" sz="2000" b="1">
                <a:solidFill>
                  <a:schemeClr val="bg1"/>
                </a:solidFill>
              </a:rPr>
              <a:t>to answer</a:t>
            </a:r>
            <a:endParaRPr lang="en-US" sz="1400">
              <a:solidFill>
                <a:schemeClr val="bg1"/>
              </a:solidFill>
            </a:endParaRPr>
          </a:p>
          <a:p>
            <a:pPr marL="266700" lvl="1" indent="-266700">
              <a:spcBef>
                <a:spcPts val="2400"/>
              </a:spcBef>
              <a:buFont typeface="+mj-lt"/>
              <a:buAutoNum type="arabicPeriod"/>
            </a:pPr>
            <a:r>
              <a:rPr lang="en-US">
                <a:solidFill>
                  <a:schemeClr val="bg1"/>
                </a:solidFill>
              </a:rPr>
              <a:t>How much have you raised to date? </a:t>
            </a:r>
          </a:p>
          <a:p>
            <a:pPr marL="266700" lvl="1" indent="-266700">
              <a:buFont typeface="+mj-lt"/>
              <a:buAutoNum type="arabicPeriod"/>
            </a:pPr>
            <a:r>
              <a:rPr lang="en-US">
                <a:solidFill>
                  <a:schemeClr val="bg1"/>
                </a:solidFill>
              </a:rPr>
              <a:t>How much are you seeking to raise in this round? </a:t>
            </a:r>
          </a:p>
          <a:p>
            <a:pPr marL="266700" lvl="1" indent="-266700">
              <a:buFont typeface="+mj-lt"/>
              <a:buAutoNum type="arabicPeriod"/>
            </a:pPr>
            <a:r>
              <a:rPr lang="en-US">
                <a:solidFill>
                  <a:schemeClr val="bg1"/>
                </a:solidFill>
              </a:rPr>
              <a:t>What will you do with the funds</a:t>
            </a:r>
          </a:p>
          <a:p>
            <a:pPr marL="541338" lvl="2" indent="-285750"/>
            <a:r>
              <a:rPr lang="en-US">
                <a:solidFill>
                  <a:schemeClr val="bg1"/>
                </a:solidFill>
              </a:rPr>
              <a:t>Key hires</a:t>
            </a:r>
          </a:p>
          <a:p>
            <a:pPr marL="541338" lvl="2" indent="-285750"/>
            <a:r>
              <a:rPr lang="en-US">
                <a:solidFill>
                  <a:schemeClr val="bg1"/>
                </a:solidFill>
              </a:rPr>
              <a:t>Product improvements</a:t>
            </a:r>
          </a:p>
          <a:p>
            <a:pPr marL="541338" lvl="2" indent="-285750"/>
            <a:r>
              <a:rPr lang="en-US">
                <a:solidFill>
                  <a:schemeClr val="bg1"/>
                </a:solidFill>
              </a:rPr>
              <a:t>Traction and milestones</a:t>
            </a:r>
          </a:p>
          <a:p>
            <a:pPr marL="266700" lvl="1" indent="-266700">
              <a:buFont typeface="+mj-lt"/>
              <a:buAutoNum type="arabicPeriod"/>
            </a:pPr>
            <a:r>
              <a:rPr lang="en-US">
                <a:solidFill>
                  <a:schemeClr val="bg1"/>
                </a:solidFill>
              </a:rPr>
              <a:t>How long will your funds last?</a:t>
            </a:r>
          </a:p>
        </p:txBody>
      </p:sp>
      <p:pic>
        <p:nvPicPr>
          <p:cNvPr id="17" name="Graphic 16">
            <a:extLst>
              <a:ext uri="{FF2B5EF4-FFF2-40B4-BE49-F238E27FC236}">
                <a16:creationId xmlns:a16="http://schemas.microsoft.com/office/drawing/2014/main" id="{173CECC7-3D66-B51C-75EA-A3694D62B69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28646" y="1568766"/>
            <a:ext cx="576000" cy="576000"/>
          </a:xfrm>
          <a:prstGeom prst="rect">
            <a:avLst/>
          </a:prstGeom>
        </p:spPr>
      </p:pic>
      <p:sp>
        <p:nvSpPr>
          <p:cNvPr id="3" name="Oval 2">
            <a:extLst>
              <a:ext uri="{FF2B5EF4-FFF2-40B4-BE49-F238E27FC236}">
                <a16:creationId xmlns:a16="http://schemas.microsoft.com/office/drawing/2014/main" id="{6D4C2A74-D550-F9E2-652C-4919831DDFA0}"/>
              </a:ext>
            </a:extLst>
          </p:cNvPr>
          <p:cNvSpPr>
            <a:spLocks noChangeAspect="1"/>
          </p:cNvSpPr>
          <p:nvPr/>
        </p:nvSpPr>
        <p:spPr>
          <a:xfrm>
            <a:off x="623392" y="1160150"/>
            <a:ext cx="648318" cy="648318"/>
          </a:xfrm>
          <a:prstGeom prst="ellipse">
            <a:avLst/>
          </a:prstGeom>
          <a:solidFill>
            <a:schemeClr val="bg1"/>
          </a:solidFill>
          <a:ln w="12700">
            <a:solidFill>
              <a:schemeClr val="accent1"/>
            </a:solidFill>
          </a:ln>
        </p:spPr>
        <p:txBody>
          <a:bodyPr vert="horz" lIns="0" tIns="0" rIns="0" bIns="0" rtlCol="0" anchor="ctr">
            <a:noAutofit/>
          </a:bodyPr>
          <a:lstStyle/>
          <a:p>
            <a:pPr algn="ctr">
              <a:spcBef>
                <a:spcPts val="1200"/>
              </a:spcBef>
            </a:pPr>
            <a:endParaRPr lang="en-US" sz="1400">
              <a:latin typeface="Arial" panose="020B0604020202020204" pitchFamily="34" charset="0"/>
              <a:cs typeface="Arial" panose="020B0604020202020204" pitchFamily="34" charset="0"/>
            </a:endParaRPr>
          </a:p>
        </p:txBody>
      </p:sp>
      <p:pic>
        <p:nvPicPr>
          <p:cNvPr id="6" name="Graphic 5">
            <a:extLst>
              <a:ext uri="{FF2B5EF4-FFF2-40B4-BE49-F238E27FC236}">
                <a16:creationId xmlns:a16="http://schemas.microsoft.com/office/drawing/2014/main" id="{11E527F0-42CD-0F62-8855-E74D257C7D7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49551" y="1286309"/>
            <a:ext cx="396000" cy="396000"/>
          </a:xfrm>
          <a:prstGeom prst="rect">
            <a:avLst/>
          </a:prstGeom>
        </p:spPr>
      </p:pic>
    </p:spTree>
    <p:extLst>
      <p:ext uri="{BB962C8B-B14F-4D97-AF65-F5344CB8AC3E}">
        <p14:creationId xmlns:p14="http://schemas.microsoft.com/office/powerpoint/2010/main" val="998219130"/>
      </p:ext>
    </p:extLst>
  </p:cSld>
  <p:clrMapOvr>
    <a:masterClrMapping/>
  </p:clrMapOvr>
  <p:transition spd="slow">
    <p:cove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 Placeholder 4">
            <a:extLst>
              <a:ext uri="{FF2B5EF4-FFF2-40B4-BE49-F238E27FC236}">
                <a16:creationId xmlns:a16="http://schemas.microsoft.com/office/drawing/2014/main" id="{25889479-A78F-151E-9285-49F4B6716A7D}"/>
              </a:ext>
            </a:extLst>
          </p:cNvPr>
          <p:cNvSpPr txBox="1">
            <a:spLocks/>
          </p:cNvSpPr>
          <p:nvPr/>
        </p:nvSpPr>
        <p:spPr>
          <a:xfrm>
            <a:off x="3832965" y="3046865"/>
            <a:ext cx="8029989" cy="3261859"/>
          </a:xfrm>
          <a:prstGeom prst="rect">
            <a:avLst/>
          </a:prstGeom>
          <a:solidFill>
            <a:schemeClr val="bg2"/>
          </a:solidFill>
        </p:spPr>
        <p:txBody>
          <a:bodyPr vert="horz" lIns="288000" tIns="288000" rIns="288000" bIns="288000" rtlCol="0" anchor="ctr">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endParaRPr lang="en-US" sz="1400"/>
          </a:p>
        </p:txBody>
      </p:sp>
      <p:sp>
        <p:nvSpPr>
          <p:cNvPr id="40" name="Text Placeholder 4">
            <a:extLst>
              <a:ext uri="{FF2B5EF4-FFF2-40B4-BE49-F238E27FC236}">
                <a16:creationId xmlns:a16="http://schemas.microsoft.com/office/drawing/2014/main" id="{03BE5204-8ED8-6C5F-6B1F-2832851A3458}"/>
              </a:ext>
            </a:extLst>
          </p:cNvPr>
          <p:cNvSpPr txBox="1">
            <a:spLocks/>
          </p:cNvSpPr>
          <p:nvPr/>
        </p:nvSpPr>
        <p:spPr>
          <a:xfrm>
            <a:off x="334961" y="3046865"/>
            <a:ext cx="3498005" cy="3261859"/>
          </a:xfrm>
          <a:prstGeom prst="rect">
            <a:avLst/>
          </a:prstGeom>
          <a:solidFill>
            <a:schemeClr val="accent5"/>
          </a:solidFill>
        </p:spPr>
        <p:txBody>
          <a:bodyPr vert="horz" lIns="288000" tIns="288000" rIns="288000" bIns="288000" rtlCol="0" anchor="ctr">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endParaRPr lang="en-US" sz="1400"/>
          </a:p>
        </p:txBody>
      </p:sp>
      <p:sp>
        <p:nvSpPr>
          <p:cNvPr id="37" name="Text Placeholder 4">
            <a:extLst>
              <a:ext uri="{FF2B5EF4-FFF2-40B4-BE49-F238E27FC236}">
                <a16:creationId xmlns:a16="http://schemas.microsoft.com/office/drawing/2014/main" id="{D4CB23E1-33F6-089A-828F-EFAFC349E942}"/>
              </a:ext>
            </a:extLst>
          </p:cNvPr>
          <p:cNvSpPr txBox="1">
            <a:spLocks/>
          </p:cNvSpPr>
          <p:nvPr/>
        </p:nvSpPr>
        <p:spPr>
          <a:xfrm>
            <a:off x="4175655" y="1268759"/>
            <a:ext cx="3843615" cy="1443143"/>
          </a:xfrm>
          <a:prstGeom prst="rect">
            <a:avLst/>
          </a:prstGeom>
          <a:solidFill>
            <a:schemeClr val="tx2"/>
          </a:solidFill>
        </p:spPr>
        <p:txBody>
          <a:bodyPr vert="horz" lIns="144000" tIns="108000" rIns="144000" bIns="108000" rtlCol="0" anchor="ctr">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3200" b="1">
                <a:solidFill>
                  <a:schemeClr val="accent2"/>
                </a:solidFill>
              </a:rPr>
              <a:t>€XX</a:t>
            </a:r>
            <a:br>
              <a:rPr lang="en-US" b="1">
                <a:solidFill>
                  <a:schemeClr val="bg1"/>
                </a:solidFill>
              </a:rPr>
            </a:br>
            <a:r>
              <a:rPr lang="en-US" b="1">
                <a:solidFill>
                  <a:schemeClr val="bg1"/>
                </a:solidFill>
              </a:rPr>
              <a:t>Non-Dilutive Grant </a:t>
            </a:r>
          </a:p>
          <a:p>
            <a:pPr algn="ctr"/>
            <a:r>
              <a:rPr lang="en-US">
                <a:solidFill>
                  <a:schemeClr val="bg1"/>
                </a:solidFill>
              </a:rPr>
              <a:t>Received from XXX </a:t>
            </a:r>
          </a:p>
        </p:txBody>
      </p:sp>
      <p:sp>
        <p:nvSpPr>
          <p:cNvPr id="5" name="Title 2">
            <a:extLst>
              <a:ext uri="{FF2B5EF4-FFF2-40B4-BE49-F238E27FC236}">
                <a16:creationId xmlns:a16="http://schemas.microsoft.com/office/drawing/2014/main" id="{86FA7426-C5E3-6CE1-A064-C85D0A0C23BC}"/>
              </a:ext>
            </a:extLst>
          </p:cNvPr>
          <p:cNvSpPr>
            <a:spLocks noGrp="1"/>
          </p:cNvSpPr>
          <p:nvPr>
            <p:ph type="title"/>
          </p:nvPr>
        </p:nvSpPr>
        <p:spPr>
          <a:xfrm>
            <a:off x="334962" y="332656"/>
            <a:ext cx="11522075" cy="387798"/>
          </a:xfrm>
        </p:spPr>
        <p:txBody>
          <a:bodyPr vert="horz"/>
          <a:lstStyle/>
          <a:p>
            <a:r>
              <a:rPr lang="en-US"/>
              <a:t>Ask &amp; Aim</a:t>
            </a:r>
          </a:p>
        </p:txBody>
      </p:sp>
      <p:sp>
        <p:nvSpPr>
          <p:cNvPr id="7" name="Text Placeholder 6">
            <a:extLst>
              <a:ext uri="{FF2B5EF4-FFF2-40B4-BE49-F238E27FC236}">
                <a16:creationId xmlns:a16="http://schemas.microsoft.com/office/drawing/2014/main" id="{0430EF01-A423-D7E5-6F50-9B1FEC5E683A}"/>
              </a:ext>
            </a:extLst>
          </p:cNvPr>
          <p:cNvSpPr>
            <a:spLocks noGrp="1"/>
          </p:cNvSpPr>
          <p:nvPr>
            <p:ph type="body" sz="quarter" idx="10"/>
          </p:nvPr>
        </p:nvSpPr>
        <p:spPr>
          <a:xfrm>
            <a:off x="334963" y="836712"/>
            <a:ext cx="11522075" cy="215900"/>
          </a:xfrm>
        </p:spPr>
        <p:txBody>
          <a:bodyPr/>
          <a:lstStyle/>
          <a:p>
            <a:r>
              <a:rPr lang="en-US"/>
              <a:t>Action title summarizing the content of the slide</a:t>
            </a:r>
          </a:p>
        </p:txBody>
      </p:sp>
      <p:sp>
        <p:nvSpPr>
          <p:cNvPr id="16" name="TextBox 15">
            <a:extLst>
              <a:ext uri="{FF2B5EF4-FFF2-40B4-BE49-F238E27FC236}">
                <a16:creationId xmlns:a16="http://schemas.microsoft.com/office/drawing/2014/main" id="{7744EF81-77EF-92E6-5D9C-745A0C5D0B07}"/>
              </a:ext>
            </a:extLst>
          </p:cNvPr>
          <p:cNvSpPr txBox="1"/>
          <p:nvPr/>
        </p:nvSpPr>
        <p:spPr>
          <a:xfrm>
            <a:off x="829613" y="5004132"/>
            <a:ext cx="2508700" cy="923330"/>
          </a:xfrm>
          <a:prstGeom prst="rect">
            <a:avLst/>
          </a:prstGeom>
          <a:noFill/>
        </p:spPr>
        <p:txBody>
          <a:bodyPr wrap="none" lIns="0" tIns="0" rIns="0" bIns="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effectLst/>
                <a:uLnTx/>
                <a:uFillTx/>
                <a:latin typeface="+mj-lt"/>
                <a:ea typeface="+mn-ea"/>
                <a:cs typeface="Effra" panose="020B0603020203020204" pitchFamily="34" charset="0"/>
                <a:sym typeface="Effra" panose="020B0603020203020204" pitchFamily="34" charset="0"/>
              </a:rPr>
              <a:t>Investment Round</a:t>
            </a:r>
            <a:br>
              <a:rPr kumimoji="0" lang="en-US" sz="2000" b="1" i="0" u="none" strike="noStrike" kern="1200" cap="none" spc="0" normalizeH="0" baseline="0" noProof="0">
                <a:ln>
                  <a:noFill/>
                </a:ln>
                <a:effectLst/>
                <a:uLnTx/>
                <a:uFillTx/>
                <a:latin typeface="+mj-lt"/>
                <a:ea typeface="+mn-ea"/>
                <a:cs typeface="Effra" panose="020B0603020203020204" pitchFamily="34" charset="0"/>
                <a:sym typeface="Effra" panose="020B0603020203020204" pitchFamily="34" charset="0"/>
              </a:rPr>
            </a:br>
            <a:r>
              <a:rPr kumimoji="0" lang="en-US" sz="4000" b="1" i="0" u="none" strike="noStrike" kern="1200" cap="none" spc="0" normalizeH="0" baseline="0" noProof="0">
                <a:ln>
                  <a:noFill/>
                </a:ln>
                <a:solidFill>
                  <a:schemeClr val="accent1"/>
                </a:solidFill>
                <a:effectLst/>
                <a:uLnTx/>
                <a:uFillTx/>
                <a:latin typeface="+mj-lt"/>
                <a:ea typeface="+mn-ea"/>
                <a:cs typeface="Effra" panose="020B0603020203020204" pitchFamily="34" charset="0"/>
                <a:sym typeface="Effra" panose="020B0603020203020204" pitchFamily="34" charset="0"/>
              </a:rPr>
              <a:t>€XXM</a:t>
            </a:r>
          </a:p>
        </p:txBody>
      </p:sp>
      <p:sp>
        <p:nvSpPr>
          <p:cNvPr id="17" name="Oval 16">
            <a:extLst>
              <a:ext uri="{FF2B5EF4-FFF2-40B4-BE49-F238E27FC236}">
                <a16:creationId xmlns:a16="http://schemas.microsoft.com/office/drawing/2014/main" id="{5B3CFFE1-A1D7-729C-AD04-582B8BC29755}"/>
              </a:ext>
            </a:extLst>
          </p:cNvPr>
          <p:cNvSpPr>
            <a:spLocks noChangeAspect="1"/>
          </p:cNvSpPr>
          <p:nvPr/>
        </p:nvSpPr>
        <p:spPr>
          <a:xfrm>
            <a:off x="1368919" y="3428127"/>
            <a:ext cx="1430089" cy="1430087"/>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en-US" sz="900" b="1">
              <a:solidFill>
                <a:schemeClr val="tx1"/>
              </a:solidFill>
              <a:sym typeface="Effra" panose="020B0603020203020204" pitchFamily="34" charset="0"/>
            </a:endParaRPr>
          </a:p>
        </p:txBody>
      </p:sp>
      <p:grpSp>
        <p:nvGrpSpPr>
          <p:cNvPr id="42" name="Group 41">
            <a:extLst>
              <a:ext uri="{FF2B5EF4-FFF2-40B4-BE49-F238E27FC236}">
                <a16:creationId xmlns:a16="http://schemas.microsoft.com/office/drawing/2014/main" id="{1B4F9432-DB5B-F400-F68B-408B18E8880A}"/>
              </a:ext>
            </a:extLst>
          </p:cNvPr>
          <p:cNvGrpSpPr/>
          <p:nvPr/>
        </p:nvGrpSpPr>
        <p:grpSpPr>
          <a:xfrm>
            <a:off x="4220463" y="3866872"/>
            <a:ext cx="7254994" cy="1621844"/>
            <a:chOff x="4220463" y="4207095"/>
            <a:chExt cx="7254994" cy="1621844"/>
          </a:xfrm>
        </p:grpSpPr>
        <p:sp>
          <p:nvSpPr>
            <p:cNvPr id="20" name="Oval 19">
              <a:extLst>
                <a:ext uri="{FF2B5EF4-FFF2-40B4-BE49-F238E27FC236}">
                  <a16:creationId xmlns:a16="http://schemas.microsoft.com/office/drawing/2014/main" id="{5D52FD00-65E0-79DE-9A81-8212AB4405FB}"/>
                </a:ext>
              </a:extLst>
            </p:cNvPr>
            <p:cNvSpPr>
              <a:spLocks noChangeAspect="1"/>
            </p:cNvSpPr>
            <p:nvPr/>
          </p:nvSpPr>
          <p:spPr>
            <a:xfrm>
              <a:off x="4928323" y="4207095"/>
              <a:ext cx="744281" cy="744280"/>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en-US" sz="900" b="1">
                <a:solidFill>
                  <a:schemeClr val="tx1"/>
                </a:solidFill>
                <a:sym typeface="Effra" panose="020B0603020203020204" pitchFamily="34" charset="0"/>
              </a:endParaRPr>
            </a:p>
          </p:txBody>
        </p:sp>
        <p:sp>
          <p:nvSpPr>
            <p:cNvPr id="27" name="Oval 26">
              <a:extLst>
                <a:ext uri="{FF2B5EF4-FFF2-40B4-BE49-F238E27FC236}">
                  <a16:creationId xmlns:a16="http://schemas.microsoft.com/office/drawing/2014/main" id="{7AD21303-6EC4-DF76-7E93-EA95938C4E6A}"/>
                </a:ext>
              </a:extLst>
            </p:cNvPr>
            <p:cNvSpPr>
              <a:spLocks noChangeAspect="1"/>
            </p:cNvSpPr>
            <p:nvPr/>
          </p:nvSpPr>
          <p:spPr>
            <a:xfrm>
              <a:off x="7475820" y="4207095"/>
              <a:ext cx="744281" cy="744280"/>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en-US" sz="900" b="1">
                <a:solidFill>
                  <a:schemeClr val="tx1"/>
                </a:solidFill>
                <a:sym typeface="Effra" panose="020B0603020203020204" pitchFamily="34" charset="0"/>
              </a:endParaRPr>
            </a:p>
          </p:txBody>
        </p:sp>
        <p:sp>
          <p:nvSpPr>
            <p:cNvPr id="28" name="Oval 27">
              <a:extLst>
                <a:ext uri="{FF2B5EF4-FFF2-40B4-BE49-F238E27FC236}">
                  <a16:creationId xmlns:a16="http://schemas.microsoft.com/office/drawing/2014/main" id="{92B1BBC0-73FC-F9CA-A3D1-F672DEADAA58}"/>
                </a:ext>
              </a:extLst>
            </p:cNvPr>
            <p:cNvSpPr>
              <a:spLocks noChangeAspect="1"/>
            </p:cNvSpPr>
            <p:nvPr/>
          </p:nvSpPr>
          <p:spPr>
            <a:xfrm>
              <a:off x="10023317" y="4207095"/>
              <a:ext cx="744281" cy="744280"/>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en-US" sz="900" b="1">
                <a:solidFill>
                  <a:schemeClr val="tx1"/>
                </a:solidFill>
                <a:sym typeface="Effra" panose="020B0603020203020204" pitchFamily="34" charset="0"/>
              </a:endParaRPr>
            </a:p>
          </p:txBody>
        </p:sp>
        <p:sp>
          <p:nvSpPr>
            <p:cNvPr id="21" name="Text Placeholder 4">
              <a:extLst>
                <a:ext uri="{FF2B5EF4-FFF2-40B4-BE49-F238E27FC236}">
                  <a16:creationId xmlns:a16="http://schemas.microsoft.com/office/drawing/2014/main" id="{D05075E6-23B9-4BE2-1BF9-1604D87109A2}"/>
                </a:ext>
              </a:extLst>
            </p:cNvPr>
            <p:cNvSpPr txBox="1">
              <a:spLocks/>
            </p:cNvSpPr>
            <p:nvPr/>
          </p:nvSpPr>
          <p:spPr>
            <a:xfrm>
              <a:off x="4220463" y="5044109"/>
              <a:ext cx="2160000" cy="784830"/>
            </a:xfrm>
            <a:prstGeom prst="rect">
              <a:avLst/>
            </a:prstGeom>
          </p:spPr>
          <p:txBody>
            <a:bodyPr vert="horz" wrap="square" lIns="0" tIns="0" rIns="0" bIns="0" rtlCol="0">
              <a:sp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Effra" panose="02000506080000020004" pitchFamily="2" charset="77"/>
                  <a:ea typeface="+mn-ea"/>
                  <a:cs typeface="+mn-cs"/>
                </a:defRPr>
              </a:lvl1pPr>
              <a:lvl2pPr marL="266700" indent="-266700" algn="l" defTabSz="914400" rtl="0" eaLnBrk="1" latinLnBrk="0" hangingPunct="1">
                <a:lnSpc>
                  <a:spcPct val="90000"/>
                </a:lnSpc>
                <a:spcBef>
                  <a:spcPts val="500"/>
                </a:spcBef>
                <a:buClr>
                  <a:schemeClr val="accent1"/>
                </a:buClr>
                <a:buSzPct val="80000"/>
                <a:buFont typeface="Wingdings 3" panose="05040102010807070707" pitchFamily="18" charset="2"/>
                <a:buChar char=""/>
                <a:defRPr sz="2000" kern="1200">
                  <a:solidFill>
                    <a:schemeClr val="tx1"/>
                  </a:solidFill>
                  <a:latin typeface="Effra" panose="02000506080000020004" pitchFamily="2" charset="77"/>
                  <a:ea typeface="+mn-ea"/>
                  <a:cs typeface="+mn-cs"/>
                </a:defRPr>
              </a:lvl2pPr>
              <a:lvl3pPr marL="541338" indent="-274638" algn="l" defTabSz="914400" rtl="0" eaLnBrk="1" latinLnBrk="0" hangingPunct="1">
                <a:lnSpc>
                  <a:spcPct val="90000"/>
                </a:lnSpc>
                <a:spcBef>
                  <a:spcPts val="500"/>
                </a:spcBef>
                <a:buClr>
                  <a:schemeClr val="accent1"/>
                </a:buClr>
                <a:buSzPct val="80000"/>
                <a:buFont typeface="Wingdings 3" panose="05040102010807070707" pitchFamily="18" charset="2"/>
                <a:buChar char=""/>
                <a:defRPr sz="2000" kern="1200">
                  <a:solidFill>
                    <a:schemeClr val="tx1"/>
                  </a:solidFill>
                  <a:latin typeface="Effra" panose="02000506080000020004" pitchFamily="2" charset="77"/>
                  <a:ea typeface="+mn-ea"/>
                  <a:cs typeface="+mn-cs"/>
                </a:defRPr>
              </a:lvl3pPr>
              <a:lvl4pPr marL="808038" indent="-266700" algn="l" defTabSz="914400" rtl="0" eaLnBrk="1" latinLnBrk="0" hangingPunct="1">
                <a:lnSpc>
                  <a:spcPct val="90000"/>
                </a:lnSpc>
                <a:spcBef>
                  <a:spcPts val="500"/>
                </a:spcBef>
                <a:buClr>
                  <a:schemeClr val="accent1"/>
                </a:buClr>
                <a:buSzPct val="80000"/>
                <a:buFont typeface="Wingdings 3" panose="05040102010807070707" pitchFamily="18" charset="2"/>
                <a:buChar char=""/>
                <a:defRPr sz="2000" kern="1200">
                  <a:solidFill>
                    <a:schemeClr val="tx1"/>
                  </a:solidFill>
                  <a:latin typeface="Effra" panose="02000506080000020004" pitchFamily="2" charset="77"/>
                  <a:ea typeface="+mn-ea"/>
                  <a:cs typeface="+mn-cs"/>
                </a:defRPr>
              </a:lvl4pPr>
              <a:lvl5pPr marL="1074738" indent="-266700" algn="l" defTabSz="914400" rtl="0" eaLnBrk="1" latinLnBrk="0" hangingPunct="1">
                <a:lnSpc>
                  <a:spcPct val="90000"/>
                </a:lnSpc>
                <a:spcBef>
                  <a:spcPts val="500"/>
                </a:spcBef>
                <a:buClr>
                  <a:schemeClr val="accent1"/>
                </a:buClr>
                <a:buSzPct val="80000"/>
                <a:buFont typeface="Wingdings 3" panose="05040102010807070707" pitchFamily="18" charset="2"/>
                <a:buChar char=""/>
                <a:defRPr sz="2000" kern="1200">
                  <a:solidFill>
                    <a:schemeClr val="tx1"/>
                  </a:solidFill>
                  <a:latin typeface="Effra" panose="02000506080000020004"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1800" b="1" i="0" u="none" strike="noStrike" kern="1200" cap="none" spc="0" normalizeH="0" baseline="0" noProof="0">
                  <a:ln>
                    <a:noFill/>
                  </a:ln>
                  <a:effectLst/>
                  <a:uLnTx/>
                  <a:uFillTx/>
                  <a:latin typeface="+mj-lt"/>
                  <a:ea typeface="+mn-ea"/>
                  <a:cs typeface="Effra" panose="020B0603020203020204" pitchFamily="34" charset="0"/>
                  <a:sym typeface="Effra" panose="020B0603020203020204" pitchFamily="34" charset="0"/>
                </a:rPr>
                <a:t>USE OF FUND 1</a:t>
              </a:r>
            </a:p>
            <a:p>
              <a:pPr marL="0" marR="0" lvl="0" indent="0" algn="ctr" defTabSz="91440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1400" b="0" i="0" u="none" strike="noStrike" kern="1200" cap="none" spc="0" normalizeH="0" baseline="0" noProof="0">
                  <a:ln>
                    <a:noFill/>
                  </a:ln>
                  <a:effectLst/>
                  <a:uLnTx/>
                  <a:uFillTx/>
                  <a:latin typeface="+mj-lt"/>
                  <a:ea typeface="+mn-ea"/>
                  <a:cs typeface="Effra" panose="020B0603020203020204" pitchFamily="34" charset="0"/>
                  <a:sym typeface="Effra" panose="020B0603020203020204" pitchFamily="34" charset="0"/>
                </a:rPr>
                <a:t>e.g. Team</a:t>
              </a:r>
              <a:br>
                <a:rPr kumimoji="0" lang="en-US" sz="1400" b="0" i="0" u="none" strike="noStrike" kern="1200" cap="none" spc="0" normalizeH="0" baseline="0" noProof="0">
                  <a:ln>
                    <a:noFill/>
                  </a:ln>
                  <a:effectLst/>
                  <a:uLnTx/>
                  <a:uFillTx/>
                  <a:latin typeface="+mj-lt"/>
                  <a:ea typeface="+mn-ea"/>
                  <a:cs typeface="Effra" panose="020B0603020203020204" pitchFamily="34" charset="0"/>
                  <a:sym typeface="Effra" panose="020B0603020203020204" pitchFamily="34" charset="0"/>
                </a:rPr>
              </a:br>
              <a:r>
                <a:rPr kumimoji="0" lang="en-US" sz="1400" b="0" i="0" u="none" strike="noStrike" kern="1200" cap="none" spc="0" normalizeH="0" baseline="0" noProof="0">
                  <a:ln>
                    <a:noFill/>
                  </a:ln>
                  <a:effectLst/>
                  <a:uLnTx/>
                  <a:uFillTx/>
                  <a:latin typeface="+mj-lt"/>
                  <a:ea typeface="+mn-ea"/>
                  <a:cs typeface="Effra" panose="020B0603020203020204" pitchFamily="34" charset="0"/>
                  <a:sym typeface="Effra" panose="020B0603020203020204" pitchFamily="34" charset="0"/>
                </a:rPr>
                <a:t>expansion</a:t>
              </a:r>
            </a:p>
          </p:txBody>
        </p:sp>
        <p:pic>
          <p:nvPicPr>
            <p:cNvPr id="23" name="Graphic 22">
              <a:extLst>
                <a:ext uri="{FF2B5EF4-FFF2-40B4-BE49-F238E27FC236}">
                  <a16:creationId xmlns:a16="http://schemas.microsoft.com/office/drawing/2014/main" id="{046C104E-69C8-5053-A9B3-91E8281C493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66463" y="4345235"/>
              <a:ext cx="468000" cy="468000"/>
            </a:xfrm>
            <a:prstGeom prst="rect">
              <a:avLst/>
            </a:prstGeom>
          </p:spPr>
        </p:pic>
        <p:sp>
          <p:nvSpPr>
            <p:cNvPr id="29" name="Text Placeholder 4">
              <a:extLst>
                <a:ext uri="{FF2B5EF4-FFF2-40B4-BE49-F238E27FC236}">
                  <a16:creationId xmlns:a16="http://schemas.microsoft.com/office/drawing/2014/main" id="{EE4C5910-D57B-AD02-552B-045380573987}"/>
                </a:ext>
              </a:extLst>
            </p:cNvPr>
            <p:cNvSpPr txBox="1">
              <a:spLocks/>
            </p:cNvSpPr>
            <p:nvPr/>
          </p:nvSpPr>
          <p:spPr>
            <a:xfrm>
              <a:off x="6767960" y="5044109"/>
              <a:ext cx="2160000" cy="784830"/>
            </a:xfrm>
            <a:prstGeom prst="rect">
              <a:avLst/>
            </a:prstGeom>
          </p:spPr>
          <p:txBody>
            <a:bodyPr vert="horz" wrap="square" lIns="0" tIns="0" rIns="0" bIns="0" rtlCol="0">
              <a:sp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Effra" panose="02000506080000020004" pitchFamily="2" charset="77"/>
                  <a:ea typeface="+mn-ea"/>
                  <a:cs typeface="+mn-cs"/>
                </a:defRPr>
              </a:lvl1pPr>
              <a:lvl2pPr marL="266700" indent="-266700" algn="l" defTabSz="914400" rtl="0" eaLnBrk="1" latinLnBrk="0" hangingPunct="1">
                <a:lnSpc>
                  <a:spcPct val="90000"/>
                </a:lnSpc>
                <a:spcBef>
                  <a:spcPts val="500"/>
                </a:spcBef>
                <a:buClr>
                  <a:schemeClr val="accent1"/>
                </a:buClr>
                <a:buSzPct val="80000"/>
                <a:buFont typeface="Wingdings 3" panose="05040102010807070707" pitchFamily="18" charset="2"/>
                <a:buChar char=""/>
                <a:defRPr sz="2000" kern="1200">
                  <a:solidFill>
                    <a:schemeClr val="tx1"/>
                  </a:solidFill>
                  <a:latin typeface="Effra" panose="02000506080000020004" pitchFamily="2" charset="77"/>
                  <a:ea typeface="+mn-ea"/>
                  <a:cs typeface="+mn-cs"/>
                </a:defRPr>
              </a:lvl2pPr>
              <a:lvl3pPr marL="541338" indent="-274638" algn="l" defTabSz="914400" rtl="0" eaLnBrk="1" latinLnBrk="0" hangingPunct="1">
                <a:lnSpc>
                  <a:spcPct val="90000"/>
                </a:lnSpc>
                <a:spcBef>
                  <a:spcPts val="500"/>
                </a:spcBef>
                <a:buClr>
                  <a:schemeClr val="accent1"/>
                </a:buClr>
                <a:buSzPct val="80000"/>
                <a:buFont typeface="Wingdings 3" panose="05040102010807070707" pitchFamily="18" charset="2"/>
                <a:buChar char=""/>
                <a:defRPr sz="2000" kern="1200">
                  <a:solidFill>
                    <a:schemeClr val="tx1"/>
                  </a:solidFill>
                  <a:latin typeface="Effra" panose="02000506080000020004" pitchFamily="2" charset="77"/>
                  <a:ea typeface="+mn-ea"/>
                  <a:cs typeface="+mn-cs"/>
                </a:defRPr>
              </a:lvl3pPr>
              <a:lvl4pPr marL="808038" indent="-266700" algn="l" defTabSz="914400" rtl="0" eaLnBrk="1" latinLnBrk="0" hangingPunct="1">
                <a:lnSpc>
                  <a:spcPct val="90000"/>
                </a:lnSpc>
                <a:spcBef>
                  <a:spcPts val="500"/>
                </a:spcBef>
                <a:buClr>
                  <a:schemeClr val="accent1"/>
                </a:buClr>
                <a:buSzPct val="80000"/>
                <a:buFont typeface="Wingdings 3" panose="05040102010807070707" pitchFamily="18" charset="2"/>
                <a:buChar char=""/>
                <a:defRPr sz="2000" kern="1200">
                  <a:solidFill>
                    <a:schemeClr val="tx1"/>
                  </a:solidFill>
                  <a:latin typeface="Effra" panose="02000506080000020004" pitchFamily="2" charset="77"/>
                  <a:ea typeface="+mn-ea"/>
                  <a:cs typeface="+mn-cs"/>
                </a:defRPr>
              </a:lvl4pPr>
              <a:lvl5pPr marL="1074738" indent="-266700" algn="l" defTabSz="914400" rtl="0" eaLnBrk="1" latinLnBrk="0" hangingPunct="1">
                <a:lnSpc>
                  <a:spcPct val="90000"/>
                </a:lnSpc>
                <a:spcBef>
                  <a:spcPts val="500"/>
                </a:spcBef>
                <a:buClr>
                  <a:schemeClr val="accent1"/>
                </a:buClr>
                <a:buSzPct val="80000"/>
                <a:buFont typeface="Wingdings 3" panose="05040102010807070707" pitchFamily="18" charset="2"/>
                <a:buChar char=""/>
                <a:defRPr sz="2000" kern="1200">
                  <a:solidFill>
                    <a:schemeClr val="tx1"/>
                  </a:solidFill>
                  <a:latin typeface="Effra" panose="02000506080000020004"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1800" b="1" i="0" u="none" strike="noStrike" kern="1200" cap="none" spc="0" normalizeH="0" baseline="0" noProof="0">
                  <a:ln>
                    <a:noFill/>
                  </a:ln>
                  <a:effectLst/>
                  <a:uLnTx/>
                  <a:uFillTx/>
                  <a:latin typeface="+mj-lt"/>
                  <a:ea typeface="+mn-ea"/>
                  <a:cs typeface="Effra" panose="020B0603020203020204" pitchFamily="34" charset="0"/>
                  <a:sym typeface="Effra" panose="020B0603020203020204" pitchFamily="34" charset="0"/>
                </a:rPr>
                <a:t>USE OF FUND 2</a:t>
              </a:r>
            </a:p>
            <a:p>
              <a:pPr marL="0" marR="0" lvl="0" indent="0" algn="ctr" defTabSz="91440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1400" b="0" i="0" u="none" strike="noStrike" kern="1200" cap="none" spc="0" normalizeH="0" baseline="0" noProof="0" err="1">
                  <a:ln>
                    <a:noFill/>
                  </a:ln>
                  <a:effectLst/>
                  <a:uLnTx/>
                  <a:uFillTx/>
                  <a:latin typeface="+mj-lt"/>
                  <a:ea typeface="+mn-ea"/>
                  <a:cs typeface="Effra" panose="020B0603020203020204" pitchFamily="34" charset="0"/>
                  <a:sym typeface="Effra" panose="020B0603020203020204" pitchFamily="34" charset="0"/>
                </a:rPr>
                <a:t>e.g</a:t>
              </a:r>
              <a:r>
                <a:rPr kumimoji="0" lang="en-US" sz="1400" b="0" i="0" u="none" strike="noStrike" kern="1200" cap="none" spc="0" normalizeH="0" baseline="0" noProof="0">
                  <a:ln>
                    <a:noFill/>
                  </a:ln>
                  <a:effectLst/>
                  <a:uLnTx/>
                  <a:uFillTx/>
                  <a:latin typeface="+mj-lt"/>
                  <a:ea typeface="+mn-ea"/>
                  <a:cs typeface="Effra" panose="020B0603020203020204" pitchFamily="34" charset="0"/>
                  <a:sym typeface="Effra" panose="020B0603020203020204" pitchFamily="34" charset="0"/>
                </a:rPr>
                <a:t>: International</a:t>
              </a:r>
              <a:br>
                <a:rPr kumimoji="0" lang="en-US" sz="1400" b="0" i="0" u="none" strike="noStrike" kern="1200" cap="none" spc="0" normalizeH="0" baseline="0" noProof="0">
                  <a:ln>
                    <a:noFill/>
                  </a:ln>
                  <a:effectLst/>
                  <a:uLnTx/>
                  <a:uFillTx/>
                  <a:latin typeface="+mj-lt"/>
                  <a:ea typeface="+mn-ea"/>
                  <a:cs typeface="Effra" panose="020B0603020203020204" pitchFamily="34" charset="0"/>
                  <a:sym typeface="Effra" panose="020B0603020203020204" pitchFamily="34" charset="0"/>
                </a:rPr>
              </a:br>
              <a:r>
                <a:rPr kumimoji="0" lang="en-US" sz="1400" b="0" i="0" u="none" strike="noStrike" kern="1200" cap="none" spc="0" normalizeH="0" baseline="0" noProof="0">
                  <a:ln>
                    <a:noFill/>
                  </a:ln>
                  <a:effectLst/>
                  <a:uLnTx/>
                  <a:uFillTx/>
                  <a:latin typeface="+mj-lt"/>
                  <a:ea typeface="+mn-ea"/>
                  <a:cs typeface="Effra" panose="020B0603020203020204" pitchFamily="34" charset="0"/>
                  <a:sym typeface="Effra" panose="020B0603020203020204" pitchFamily="34" charset="0"/>
                </a:rPr>
                <a:t>Scale Up </a:t>
              </a:r>
            </a:p>
          </p:txBody>
        </p:sp>
        <p:sp>
          <p:nvSpPr>
            <p:cNvPr id="30" name="Text Placeholder 4">
              <a:extLst>
                <a:ext uri="{FF2B5EF4-FFF2-40B4-BE49-F238E27FC236}">
                  <a16:creationId xmlns:a16="http://schemas.microsoft.com/office/drawing/2014/main" id="{02FB4422-C8C4-BD52-AABB-4C087F6CCCCF}"/>
                </a:ext>
              </a:extLst>
            </p:cNvPr>
            <p:cNvSpPr txBox="1">
              <a:spLocks/>
            </p:cNvSpPr>
            <p:nvPr/>
          </p:nvSpPr>
          <p:spPr>
            <a:xfrm>
              <a:off x="9315457" y="5044109"/>
              <a:ext cx="2160000" cy="784830"/>
            </a:xfrm>
            <a:prstGeom prst="rect">
              <a:avLst/>
            </a:prstGeom>
          </p:spPr>
          <p:txBody>
            <a:bodyPr vert="horz" wrap="square" lIns="0" tIns="0" rIns="0" bIns="0" rtlCol="0">
              <a:sp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Effra" panose="02000506080000020004" pitchFamily="2" charset="77"/>
                  <a:ea typeface="+mn-ea"/>
                  <a:cs typeface="+mn-cs"/>
                </a:defRPr>
              </a:lvl1pPr>
              <a:lvl2pPr marL="266700" indent="-266700" algn="l" defTabSz="914400" rtl="0" eaLnBrk="1" latinLnBrk="0" hangingPunct="1">
                <a:lnSpc>
                  <a:spcPct val="90000"/>
                </a:lnSpc>
                <a:spcBef>
                  <a:spcPts val="500"/>
                </a:spcBef>
                <a:buClr>
                  <a:schemeClr val="accent1"/>
                </a:buClr>
                <a:buSzPct val="80000"/>
                <a:buFont typeface="Wingdings 3" panose="05040102010807070707" pitchFamily="18" charset="2"/>
                <a:buChar char=""/>
                <a:defRPr sz="2000" kern="1200">
                  <a:solidFill>
                    <a:schemeClr val="tx1"/>
                  </a:solidFill>
                  <a:latin typeface="Effra" panose="02000506080000020004" pitchFamily="2" charset="77"/>
                  <a:ea typeface="+mn-ea"/>
                  <a:cs typeface="+mn-cs"/>
                </a:defRPr>
              </a:lvl2pPr>
              <a:lvl3pPr marL="541338" indent="-274638" algn="l" defTabSz="914400" rtl="0" eaLnBrk="1" latinLnBrk="0" hangingPunct="1">
                <a:lnSpc>
                  <a:spcPct val="90000"/>
                </a:lnSpc>
                <a:spcBef>
                  <a:spcPts val="500"/>
                </a:spcBef>
                <a:buClr>
                  <a:schemeClr val="accent1"/>
                </a:buClr>
                <a:buSzPct val="80000"/>
                <a:buFont typeface="Wingdings 3" panose="05040102010807070707" pitchFamily="18" charset="2"/>
                <a:buChar char=""/>
                <a:defRPr sz="2000" kern="1200">
                  <a:solidFill>
                    <a:schemeClr val="tx1"/>
                  </a:solidFill>
                  <a:latin typeface="Effra" panose="02000506080000020004" pitchFamily="2" charset="77"/>
                  <a:ea typeface="+mn-ea"/>
                  <a:cs typeface="+mn-cs"/>
                </a:defRPr>
              </a:lvl3pPr>
              <a:lvl4pPr marL="808038" indent="-266700" algn="l" defTabSz="914400" rtl="0" eaLnBrk="1" latinLnBrk="0" hangingPunct="1">
                <a:lnSpc>
                  <a:spcPct val="90000"/>
                </a:lnSpc>
                <a:spcBef>
                  <a:spcPts val="500"/>
                </a:spcBef>
                <a:buClr>
                  <a:schemeClr val="accent1"/>
                </a:buClr>
                <a:buSzPct val="80000"/>
                <a:buFont typeface="Wingdings 3" panose="05040102010807070707" pitchFamily="18" charset="2"/>
                <a:buChar char=""/>
                <a:defRPr sz="2000" kern="1200">
                  <a:solidFill>
                    <a:schemeClr val="tx1"/>
                  </a:solidFill>
                  <a:latin typeface="Effra" panose="02000506080000020004" pitchFamily="2" charset="77"/>
                  <a:ea typeface="+mn-ea"/>
                  <a:cs typeface="+mn-cs"/>
                </a:defRPr>
              </a:lvl4pPr>
              <a:lvl5pPr marL="1074738" indent="-266700" algn="l" defTabSz="914400" rtl="0" eaLnBrk="1" latinLnBrk="0" hangingPunct="1">
                <a:lnSpc>
                  <a:spcPct val="90000"/>
                </a:lnSpc>
                <a:spcBef>
                  <a:spcPts val="500"/>
                </a:spcBef>
                <a:buClr>
                  <a:schemeClr val="accent1"/>
                </a:buClr>
                <a:buSzPct val="80000"/>
                <a:buFont typeface="Wingdings 3" panose="05040102010807070707" pitchFamily="18" charset="2"/>
                <a:buChar char=""/>
                <a:defRPr sz="2000" kern="1200">
                  <a:solidFill>
                    <a:schemeClr val="tx1"/>
                  </a:solidFill>
                  <a:latin typeface="Effra" panose="02000506080000020004"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1800" b="1" i="0" u="none" strike="noStrike" kern="1200" cap="none" spc="0" normalizeH="0" baseline="0" noProof="0">
                  <a:ln>
                    <a:noFill/>
                  </a:ln>
                  <a:effectLst/>
                  <a:uLnTx/>
                  <a:uFillTx/>
                  <a:latin typeface="+mj-lt"/>
                  <a:ea typeface="+mn-ea"/>
                  <a:cs typeface="Effra" panose="020B0603020203020204" pitchFamily="34" charset="0"/>
                  <a:sym typeface="Effra" panose="020B0603020203020204" pitchFamily="34" charset="0"/>
                </a:rPr>
                <a:t>USE OF FUND 3 </a:t>
              </a:r>
            </a:p>
            <a:p>
              <a:pPr marL="0" marR="0" lvl="0" indent="0" algn="ctr" defTabSz="91440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1400" b="0" i="0" u="none" strike="noStrike" kern="1200" cap="none" spc="0" normalizeH="0" baseline="0" noProof="0" err="1">
                  <a:ln>
                    <a:noFill/>
                  </a:ln>
                  <a:effectLst/>
                  <a:uLnTx/>
                  <a:uFillTx/>
                  <a:latin typeface="+mj-lt"/>
                  <a:ea typeface="+mn-ea"/>
                  <a:cs typeface="Effra" panose="020B0603020203020204" pitchFamily="34" charset="0"/>
                  <a:sym typeface="Effra" panose="020B0603020203020204" pitchFamily="34" charset="0"/>
                </a:rPr>
                <a:t>e.g</a:t>
              </a:r>
              <a:r>
                <a:rPr kumimoji="0" lang="en-US" sz="1400" b="0" i="0" u="none" strike="noStrike" kern="1200" cap="none" spc="0" normalizeH="0" baseline="0" noProof="0">
                  <a:ln>
                    <a:noFill/>
                  </a:ln>
                  <a:effectLst/>
                  <a:uLnTx/>
                  <a:uFillTx/>
                  <a:latin typeface="+mj-lt"/>
                  <a:ea typeface="+mn-ea"/>
                  <a:cs typeface="Effra" panose="020B0603020203020204" pitchFamily="34" charset="0"/>
                  <a:sym typeface="Effra" panose="020B0603020203020204" pitchFamily="34" charset="0"/>
                </a:rPr>
                <a:t>: Development</a:t>
              </a:r>
              <a:br>
                <a:rPr kumimoji="0" lang="en-US" sz="1400" b="0" i="0" u="none" strike="noStrike" kern="1200" cap="none" spc="0" normalizeH="0" baseline="0" noProof="0">
                  <a:ln>
                    <a:noFill/>
                  </a:ln>
                  <a:effectLst/>
                  <a:uLnTx/>
                  <a:uFillTx/>
                  <a:latin typeface="+mj-lt"/>
                  <a:ea typeface="+mn-ea"/>
                  <a:cs typeface="Effra" panose="020B0603020203020204" pitchFamily="34" charset="0"/>
                  <a:sym typeface="Effra" panose="020B0603020203020204" pitchFamily="34" charset="0"/>
                </a:rPr>
              </a:br>
              <a:r>
                <a:rPr kumimoji="0" lang="en-US" sz="1400" b="0" i="0" u="none" strike="noStrike" kern="1200" cap="none" spc="0" normalizeH="0" baseline="0" noProof="0">
                  <a:ln>
                    <a:noFill/>
                  </a:ln>
                  <a:effectLst/>
                  <a:uLnTx/>
                  <a:uFillTx/>
                  <a:latin typeface="+mj-lt"/>
                  <a:ea typeface="+mn-ea"/>
                  <a:cs typeface="Effra" panose="020B0603020203020204" pitchFamily="34" charset="0"/>
                  <a:sym typeface="Effra" panose="020B0603020203020204" pitchFamily="34" charset="0"/>
                </a:rPr>
                <a:t>Of New Product </a:t>
              </a:r>
            </a:p>
          </p:txBody>
        </p:sp>
        <p:pic>
          <p:nvPicPr>
            <p:cNvPr id="33" name="Graphic 32">
              <a:extLst>
                <a:ext uri="{FF2B5EF4-FFF2-40B4-BE49-F238E27FC236}">
                  <a16:creationId xmlns:a16="http://schemas.microsoft.com/office/drawing/2014/main" id="{3E87116D-097B-AA45-4EAF-E23B82FFD80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613960" y="4390235"/>
              <a:ext cx="468000" cy="378000"/>
            </a:xfrm>
            <a:prstGeom prst="rect">
              <a:avLst/>
            </a:prstGeom>
          </p:spPr>
        </p:pic>
        <p:pic>
          <p:nvPicPr>
            <p:cNvPr id="34" name="Graphic 33">
              <a:extLst>
                <a:ext uri="{FF2B5EF4-FFF2-40B4-BE49-F238E27FC236}">
                  <a16:creationId xmlns:a16="http://schemas.microsoft.com/office/drawing/2014/main" id="{DE2CCBB7-22D3-4AC4-FCFA-C762801438C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201057" y="4345235"/>
              <a:ext cx="388800" cy="468000"/>
            </a:xfrm>
            <a:prstGeom prst="rect">
              <a:avLst/>
            </a:prstGeom>
          </p:spPr>
        </p:pic>
      </p:grpSp>
      <p:pic>
        <p:nvPicPr>
          <p:cNvPr id="24" name="Graphic 23">
            <a:extLst>
              <a:ext uri="{FF2B5EF4-FFF2-40B4-BE49-F238E27FC236}">
                <a16:creationId xmlns:a16="http://schemas.microsoft.com/office/drawing/2014/main" id="{9E62275A-A49B-4E34-0A5F-64A9881FF8C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687963" y="3747170"/>
            <a:ext cx="792000" cy="792000"/>
          </a:xfrm>
          <a:prstGeom prst="rect">
            <a:avLst/>
          </a:prstGeom>
        </p:spPr>
      </p:pic>
      <p:sp>
        <p:nvSpPr>
          <p:cNvPr id="38" name="Text Placeholder 4">
            <a:extLst>
              <a:ext uri="{FF2B5EF4-FFF2-40B4-BE49-F238E27FC236}">
                <a16:creationId xmlns:a16="http://schemas.microsoft.com/office/drawing/2014/main" id="{610D59F9-8D97-3A36-6903-6C49859FFA39}"/>
              </a:ext>
            </a:extLst>
          </p:cNvPr>
          <p:cNvSpPr txBox="1">
            <a:spLocks/>
          </p:cNvSpPr>
          <p:nvPr/>
        </p:nvSpPr>
        <p:spPr>
          <a:xfrm>
            <a:off x="0" y="1268759"/>
            <a:ext cx="3843615" cy="1443143"/>
          </a:xfrm>
          <a:prstGeom prst="rect">
            <a:avLst/>
          </a:prstGeom>
          <a:solidFill>
            <a:schemeClr val="tx2"/>
          </a:solidFill>
        </p:spPr>
        <p:txBody>
          <a:bodyPr vert="horz" lIns="144000" tIns="108000" rIns="144000" bIns="108000" rtlCol="0" anchor="ctr">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3200" b="1">
                <a:solidFill>
                  <a:schemeClr val="accent2"/>
                </a:solidFill>
              </a:rPr>
              <a:t>€XXM</a:t>
            </a:r>
            <a:br>
              <a:rPr lang="en-US" b="1">
                <a:solidFill>
                  <a:schemeClr val="accent2"/>
                </a:solidFill>
              </a:rPr>
            </a:br>
            <a:r>
              <a:rPr lang="en-US" b="1">
                <a:solidFill>
                  <a:schemeClr val="bg1"/>
                </a:solidFill>
              </a:rPr>
              <a:t>Raised so far </a:t>
            </a:r>
          </a:p>
        </p:txBody>
      </p:sp>
      <p:sp>
        <p:nvSpPr>
          <p:cNvPr id="39" name="Text Placeholder 4">
            <a:extLst>
              <a:ext uri="{FF2B5EF4-FFF2-40B4-BE49-F238E27FC236}">
                <a16:creationId xmlns:a16="http://schemas.microsoft.com/office/drawing/2014/main" id="{7F3BC65F-6E47-89A4-52F8-2B9AB79D0DDC}"/>
              </a:ext>
            </a:extLst>
          </p:cNvPr>
          <p:cNvSpPr txBox="1">
            <a:spLocks/>
          </p:cNvSpPr>
          <p:nvPr/>
        </p:nvSpPr>
        <p:spPr>
          <a:xfrm>
            <a:off x="8348385" y="1268759"/>
            <a:ext cx="3843615" cy="1443143"/>
          </a:xfrm>
          <a:prstGeom prst="rect">
            <a:avLst/>
          </a:prstGeom>
          <a:solidFill>
            <a:schemeClr val="tx2"/>
          </a:solidFill>
        </p:spPr>
        <p:txBody>
          <a:bodyPr vert="horz" lIns="144000" tIns="108000" rIns="144000" bIns="108000" rtlCol="0" anchor="ctr">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b="1">
                <a:solidFill>
                  <a:schemeClr val="bg1"/>
                </a:solidFill>
              </a:rPr>
              <a:t>Up to</a:t>
            </a:r>
            <a:br>
              <a:rPr lang="en-US" b="1">
                <a:solidFill>
                  <a:schemeClr val="bg1"/>
                </a:solidFill>
              </a:rPr>
            </a:br>
            <a:r>
              <a:rPr lang="en-US" sz="3200" b="1">
                <a:solidFill>
                  <a:schemeClr val="accent2"/>
                </a:solidFill>
              </a:rPr>
              <a:t>€ XXM  </a:t>
            </a:r>
            <a:endParaRPr lang="en-US" b="1">
              <a:solidFill>
                <a:schemeClr val="accent2"/>
              </a:solidFill>
            </a:endParaRPr>
          </a:p>
          <a:p>
            <a:pPr algn="ctr"/>
            <a:r>
              <a:rPr lang="en-US">
                <a:solidFill>
                  <a:schemeClr val="bg1"/>
                </a:solidFill>
              </a:rPr>
              <a:t>Committed by other investors</a:t>
            </a:r>
          </a:p>
        </p:txBody>
      </p:sp>
    </p:spTree>
    <p:extLst>
      <p:ext uri="{BB962C8B-B14F-4D97-AF65-F5344CB8AC3E}">
        <p14:creationId xmlns:p14="http://schemas.microsoft.com/office/powerpoint/2010/main" val="3746636623"/>
      </p:ext>
    </p:extLst>
  </p:cSld>
  <p:clrMapOvr>
    <a:masterClrMapping/>
  </p:clrMapOvr>
  <p:transition spd="slow">
    <p:cover/>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84C0ED-3230-E2DE-67B3-3DE8E4CFE7F6}"/>
              </a:ext>
            </a:extLst>
          </p:cNvPr>
          <p:cNvSpPr txBox="1"/>
          <p:nvPr/>
        </p:nvSpPr>
        <p:spPr>
          <a:xfrm>
            <a:off x="4488990" y="6637451"/>
            <a:ext cx="3214021" cy="107722"/>
          </a:xfrm>
          <a:prstGeom prst="rect">
            <a:avLst/>
          </a:prstGeom>
          <a:noFill/>
        </p:spPr>
        <p:txBody>
          <a:bodyPr wrap="none" lIns="0" tIns="0" rIns="0" bIns="0" rtlCol="0" anchor="ctr">
            <a:spAutoFit/>
          </a:bodyPr>
          <a:lstStyle/>
          <a:p>
            <a:pPr algn="ctr"/>
            <a:r>
              <a:rPr lang="en-US" sz="700" spc="300" noProof="0">
                <a:solidFill>
                  <a:schemeClr val="bg1"/>
                </a:solidFill>
                <a:latin typeface="Montserrat" panose="00000500000000000000" pitchFamily="2" charset="0"/>
                <a:ea typeface="Roboto" panose="02000000000000000000" pitchFamily="2" charset="0"/>
                <a:cs typeface="Lato" charset="0"/>
                <a:sym typeface="Montserrat" panose="00000500000000000000" pitchFamily="2" charset="0"/>
              </a:rPr>
              <a:t>Your website  |  you@emailaddress.com</a:t>
            </a:r>
          </a:p>
        </p:txBody>
      </p:sp>
      <p:sp>
        <p:nvSpPr>
          <p:cNvPr id="2" name="Text Placeholder 4">
            <a:extLst>
              <a:ext uri="{FF2B5EF4-FFF2-40B4-BE49-F238E27FC236}">
                <a16:creationId xmlns:a16="http://schemas.microsoft.com/office/drawing/2014/main" id="{48CEDF06-373E-CD11-D062-088ABEE563D7}"/>
              </a:ext>
            </a:extLst>
          </p:cNvPr>
          <p:cNvSpPr txBox="1">
            <a:spLocks/>
          </p:cNvSpPr>
          <p:nvPr/>
        </p:nvSpPr>
        <p:spPr>
          <a:xfrm>
            <a:off x="891939" y="962065"/>
            <a:ext cx="2968761" cy="615553"/>
          </a:xfrm>
          <a:prstGeom prst="rect">
            <a:avLst/>
          </a:prstGeom>
          <a:noFill/>
        </p:spPr>
        <p:txBody>
          <a:bodyPr vert="horz" wrap="none" lIns="0" tIns="0" rIns="0" bIns="0" rtlCol="0" anchor="t">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4000" b="1">
                <a:solidFill>
                  <a:schemeClr val="bg1"/>
                </a:solidFill>
              </a:rPr>
              <a:t>Thank you!</a:t>
            </a:r>
          </a:p>
        </p:txBody>
      </p:sp>
      <p:sp>
        <p:nvSpPr>
          <p:cNvPr id="5" name="Text Placeholder 4">
            <a:extLst>
              <a:ext uri="{FF2B5EF4-FFF2-40B4-BE49-F238E27FC236}">
                <a16:creationId xmlns:a16="http://schemas.microsoft.com/office/drawing/2014/main" id="{A6B146AE-E8A7-AC07-75E1-44F4147D9BE4}"/>
              </a:ext>
            </a:extLst>
          </p:cNvPr>
          <p:cNvSpPr txBox="1">
            <a:spLocks/>
          </p:cNvSpPr>
          <p:nvPr/>
        </p:nvSpPr>
        <p:spPr>
          <a:xfrm>
            <a:off x="891939" y="5264994"/>
            <a:ext cx="1787349" cy="630942"/>
          </a:xfrm>
          <a:prstGeom prst="rect">
            <a:avLst/>
          </a:prstGeom>
          <a:noFill/>
        </p:spPr>
        <p:txBody>
          <a:bodyPr vert="horz" wrap="none" lIns="0" tIns="0" rIns="0" bIns="0" rtlCol="0" anchor="b">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a:solidFill>
                  <a:schemeClr val="bg1"/>
                </a:solidFill>
              </a:rPr>
              <a:t>[Website] </a:t>
            </a:r>
          </a:p>
          <a:p>
            <a:r>
              <a:rPr lang="en-US" sz="1800">
                <a:solidFill>
                  <a:schemeClr val="bg1"/>
                </a:solidFill>
              </a:rPr>
              <a:t>[Contact Email]</a:t>
            </a:r>
          </a:p>
        </p:txBody>
      </p:sp>
      <p:sp>
        <p:nvSpPr>
          <p:cNvPr id="6" name="Text Placeholder 4">
            <a:extLst>
              <a:ext uri="{FF2B5EF4-FFF2-40B4-BE49-F238E27FC236}">
                <a16:creationId xmlns:a16="http://schemas.microsoft.com/office/drawing/2014/main" id="{B064A821-A946-36A8-EAEA-5A79A80CA404}"/>
              </a:ext>
            </a:extLst>
          </p:cNvPr>
          <p:cNvSpPr txBox="1">
            <a:spLocks/>
          </p:cNvSpPr>
          <p:nvPr/>
        </p:nvSpPr>
        <p:spPr>
          <a:xfrm>
            <a:off x="6919833" y="3121224"/>
            <a:ext cx="4448334" cy="615553"/>
          </a:xfrm>
          <a:prstGeom prst="rect">
            <a:avLst/>
          </a:prstGeom>
          <a:noFill/>
        </p:spPr>
        <p:txBody>
          <a:bodyPr vert="horz" wrap="none" lIns="0" tIns="0" rIns="0" bIns="0" rtlCol="0" anchor="t">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4000" b="1">
                <a:solidFill>
                  <a:schemeClr val="bg1"/>
                </a:solidFill>
              </a:rPr>
              <a:t>[Company Logo]</a:t>
            </a:r>
          </a:p>
        </p:txBody>
      </p:sp>
    </p:spTree>
    <p:extLst>
      <p:ext uri="{BB962C8B-B14F-4D97-AF65-F5344CB8AC3E}">
        <p14:creationId xmlns:p14="http://schemas.microsoft.com/office/powerpoint/2010/main" val="2618378265"/>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 Placeholder 4">
            <a:extLst>
              <a:ext uri="{FF2B5EF4-FFF2-40B4-BE49-F238E27FC236}">
                <a16:creationId xmlns:a16="http://schemas.microsoft.com/office/drawing/2014/main" id="{60EF880F-4C82-942C-A8BF-70408D5B6C1E}"/>
              </a:ext>
            </a:extLst>
          </p:cNvPr>
          <p:cNvSpPr txBox="1">
            <a:spLocks/>
          </p:cNvSpPr>
          <p:nvPr/>
        </p:nvSpPr>
        <p:spPr>
          <a:xfrm>
            <a:off x="6096000" y="1268412"/>
            <a:ext cx="5760640" cy="5040312"/>
          </a:xfrm>
          <a:prstGeom prst="rect">
            <a:avLst/>
          </a:prstGeom>
          <a:solidFill>
            <a:schemeClr val="bg2"/>
          </a:solidFill>
        </p:spPr>
        <p:txBody>
          <a:bodyPr vert="horz" lIns="288000" tIns="288000" rIns="288000" bIns="288000" rtlCol="0" anchor="ctr">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spcBef>
                <a:spcPts val="1200"/>
              </a:spcBef>
            </a:pPr>
            <a:r>
              <a:rPr lang="en-US" sz="1400"/>
              <a:t>Ideally, a pitch deck should contain between 10 and 15 slides, including the opening and closing slides. This template includes all essential slides, but depending on the specifics of your startup, you might need to add a few additional slides for clarity.</a:t>
            </a:r>
          </a:p>
          <a:p>
            <a:pPr lvl="1">
              <a:spcBef>
                <a:spcPts val="1200"/>
              </a:spcBef>
            </a:pPr>
            <a:r>
              <a:rPr lang="en-US" sz="1400"/>
              <a:t>Investors typically spend just 3 minutes reviewing your deck. Avoid lengthy text or detailed explanations. Aim for no more than 30 words per slide. Visual elements are preferable to text, as they convey your message more quickly and effectively. </a:t>
            </a:r>
          </a:p>
          <a:p>
            <a:pPr lvl="1">
              <a:spcBef>
                <a:spcPts val="1200"/>
              </a:spcBef>
            </a:pPr>
            <a:r>
              <a:rPr lang="en-US" sz="1400"/>
              <a:t>Regarding design, you should aim for consistency, sticking to your brand's colors and font. If design isn't your strong suit, consider enlisting the help of a design-savvy friend to refine your deck.</a:t>
            </a:r>
          </a:p>
          <a:p>
            <a:pPr lvl="1">
              <a:spcBef>
                <a:spcPts val="1200"/>
              </a:spcBef>
            </a:pPr>
            <a:r>
              <a:rPr lang="en-US" sz="1400"/>
              <a:t>Above all, ensure your deck has a spacious layout. Avoid overcrowding your slides at all costs!</a:t>
            </a:r>
          </a:p>
        </p:txBody>
      </p:sp>
      <p:sp>
        <p:nvSpPr>
          <p:cNvPr id="17" name="Text Placeholder 4">
            <a:extLst>
              <a:ext uri="{FF2B5EF4-FFF2-40B4-BE49-F238E27FC236}">
                <a16:creationId xmlns:a16="http://schemas.microsoft.com/office/drawing/2014/main" id="{BDDB3004-BA7A-A83A-2FF5-9A555FD64B74}"/>
              </a:ext>
            </a:extLst>
          </p:cNvPr>
          <p:cNvSpPr txBox="1">
            <a:spLocks/>
          </p:cNvSpPr>
          <p:nvPr/>
        </p:nvSpPr>
        <p:spPr>
          <a:xfrm>
            <a:off x="334964" y="1268414"/>
            <a:ext cx="5761036" cy="5040312"/>
          </a:xfrm>
          <a:prstGeom prst="rect">
            <a:avLst/>
          </a:prstGeom>
          <a:solidFill>
            <a:schemeClr val="tx2"/>
          </a:solidFill>
        </p:spPr>
        <p:txBody>
          <a:bodyPr vert="horz" lIns="216000" tIns="216000" rIns="216000" bIns="216000" rtlCol="0" anchor="t">
            <a:noAutofit/>
          </a:bodyPr>
          <a:lstStyle>
            <a:defPPr>
              <a:defRPr lang="en-US"/>
            </a:defPPr>
            <a:lvl1pPr indent="0" algn="ctr" defTabSz="914400">
              <a:lnSpc>
                <a:spcPct val="100000"/>
              </a:lnSpc>
              <a:spcBef>
                <a:spcPts val="0"/>
              </a:spcBef>
              <a:buFont typeface="Arial" panose="020B0604020202020204" pitchFamily="34" charset="0"/>
              <a:buNone/>
              <a:defRPr sz="1600" b="1">
                <a:solidFill>
                  <a:schemeClr val="bg1"/>
                </a:solidFill>
                <a:latin typeface="+mj-lt"/>
              </a:defRPr>
            </a:lvl1pPr>
            <a:lvl2pPr marL="180975" indent="-180975" defTabSz="914400">
              <a:lnSpc>
                <a:spcPct val="100000"/>
              </a:lnSpc>
              <a:spcBef>
                <a:spcPts val="600"/>
              </a:spcBef>
              <a:buClr>
                <a:schemeClr val="accent1"/>
              </a:buClr>
              <a:buFont typeface="Arial" panose="020B0604020202020204" pitchFamily="34" charset="0"/>
              <a:buChar char="•"/>
              <a:defRPr sz="2000">
                <a:solidFill>
                  <a:schemeClr val="tx2"/>
                </a:solidFill>
              </a:defRPr>
            </a:lvl2pPr>
            <a:lvl3pPr marL="361950" indent="-180975" defTabSz="914400">
              <a:lnSpc>
                <a:spcPct val="100000"/>
              </a:lnSpc>
              <a:spcBef>
                <a:spcPts val="600"/>
              </a:spcBef>
              <a:buFont typeface="Metric Regular" panose="020B0503030202060203" pitchFamily="34" charset="0"/>
              <a:buChar char="–"/>
              <a:defRPr sz="2000">
                <a:solidFill>
                  <a:schemeClr val="tx2"/>
                </a:solidFill>
              </a:defRPr>
            </a:lvl3pPr>
            <a:lvl4pPr marL="542925" indent="-180975" defTabSz="914400">
              <a:lnSpc>
                <a:spcPct val="100000"/>
              </a:lnSpc>
              <a:spcBef>
                <a:spcPts val="600"/>
              </a:spcBef>
              <a:buFont typeface="Arial" panose="020B0604020202020204" pitchFamily="34" charset="0"/>
              <a:buChar char="•"/>
              <a:defRPr sz="2000">
                <a:solidFill>
                  <a:schemeClr val="tx2"/>
                </a:solidFill>
              </a:defRPr>
            </a:lvl4pPr>
            <a:lvl5pPr marL="714375" indent="-171450" defTabSz="914400">
              <a:lnSpc>
                <a:spcPct val="100000"/>
              </a:lnSpc>
              <a:spcBef>
                <a:spcPts val="600"/>
              </a:spcBef>
              <a:buFont typeface="Metric Regular" panose="020B0503030202060203" pitchFamily="34" charset="0"/>
              <a:buChar char="–"/>
              <a:defRPr sz="2000">
                <a:solidFill>
                  <a:schemeClr val="tx2"/>
                </a:solidFill>
              </a:defRP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r>
              <a:rPr lang="en-US" sz="2000"/>
              <a:t>A compelling deck should</a:t>
            </a:r>
            <a:br>
              <a:rPr lang="en-US" sz="2000"/>
            </a:br>
            <a:r>
              <a:rPr lang="en-US" sz="2000"/>
              <a:t>include all the below section:</a:t>
            </a:r>
          </a:p>
        </p:txBody>
      </p:sp>
      <p:sp>
        <p:nvSpPr>
          <p:cNvPr id="12" name="Title 11">
            <a:extLst>
              <a:ext uri="{FF2B5EF4-FFF2-40B4-BE49-F238E27FC236}">
                <a16:creationId xmlns:a16="http://schemas.microsoft.com/office/drawing/2014/main" id="{D3D7CFF8-C071-5A42-6081-921879A7289B}"/>
              </a:ext>
            </a:extLst>
          </p:cNvPr>
          <p:cNvSpPr>
            <a:spLocks noGrp="1"/>
          </p:cNvSpPr>
          <p:nvPr>
            <p:ph type="title"/>
          </p:nvPr>
        </p:nvSpPr>
        <p:spPr>
          <a:xfrm>
            <a:off x="334963" y="332656"/>
            <a:ext cx="9325430" cy="387798"/>
          </a:xfrm>
        </p:spPr>
        <p:txBody>
          <a:bodyPr vert="horz"/>
          <a:lstStyle/>
          <a:p>
            <a:r>
              <a:rPr lang="en-US"/>
              <a:t>Guide for a compelling pitch deck</a:t>
            </a:r>
          </a:p>
        </p:txBody>
      </p:sp>
      <p:sp>
        <p:nvSpPr>
          <p:cNvPr id="18" name="Text Placeholder 4">
            <a:extLst>
              <a:ext uri="{FF2B5EF4-FFF2-40B4-BE49-F238E27FC236}">
                <a16:creationId xmlns:a16="http://schemas.microsoft.com/office/drawing/2014/main" id="{979E6012-31DD-B04E-1556-72DB0840CC16}"/>
              </a:ext>
            </a:extLst>
          </p:cNvPr>
          <p:cNvSpPr txBox="1">
            <a:spLocks/>
          </p:cNvSpPr>
          <p:nvPr/>
        </p:nvSpPr>
        <p:spPr>
          <a:xfrm>
            <a:off x="732578" y="4465757"/>
            <a:ext cx="1473420" cy="215444"/>
          </a:xfrm>
          <a:prstGeom prst="rect">
            <a:avLst/>
          </a:prstGeom>
          <a:noFill/>
        </p:spPr>
        <p:txBody>
          <a:bodyPr vert="horz" wrap="square" lIns="0" tIns="0" rIns="0" bIns="0" rtlCol="0" anchor="ctr">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400">
                <a:solidFill>
                  <a:schemeClr val="bg1"/>
                </a:solidFill>
              </a:rPr>
              <a:t>4. Market</a:t>
            </a:r>
          </a:p>
        </p:txBody>
      </p:sp>
      <p:sp>
        <p:nvSpPr>
          <p:cNvPr id="19" name="Oval 18">
            <a:extLst>
              <a:ext uri="{FF2B5EF4-FFF2-40B4-BE49-F238E27FC236}">
                <a16:creationId xmlns:a16="http://schemas.microsoft.com/office/drawing/2014/main" id="{FC7FB8AF-50CC-7301-CD66-7BF1341610A9}"/>
              </a:ext>
            </a:extLst>
          </p:cNvPr>
          <p:cNvSpPr>
            <a:spLocks noChangeAspect="1"/>
          </p:cNvSpPr>
          <p:nvPr/>
        </p:nvSpPr>
        <p:spPr>
          <a:xfrm>
            <a:off x="1161881" y="3695822"/>
            <a:ext cx="648318" cy="648318"/>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23" name="Text Placeholder 4">
            <a:extLst>
              <a:ext uri="{FF2B5EF4-FFF2-40B4-BE49-F238E27FC236}">
                <a16:creationId xmlns:a16="http://schemas.microsoft.com/office/drawing/2014/main" id="{EB9575EF-5433-EFA1-2DF7-95FF804636CC}"/>
              </a:ext>
            </a:extLst>
          </p:cNvPr>
          <p:cNvSpPr txBox="1">
            <a:spLocks/>
          </p:cNvSpPr>
          <p:nvPr/>
        </p:nvSpPr>
        <p:spPr>
          <a:xfrm>
            <a:off x="2478772" y="4465757"/>
            <a:ext cx="1473420" cy="215444"/>
          </a:xfrm>
          <a:prstGeom prst="rect">
            <a:avLst/>
          </a:prstGeom>
          <a:noFill/>
        </p:spPr>
        <p:txBody>
          <a:bodyPr vert="horz" wrap="square" lIns="0" tIns="0" rIns="0" bIns="0" rtlCol="0" anchor="ctr">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400">
                <a:solidFill>
                  <a:schemeClr val="bg1"/>
                </a:solidFill>
              </a:rPr>
              <a:t>5. Competition</a:t>
            </a:r>
          </a:p>
        </p:txBody>
      </p:sp>
      <p:sp>
        <p:nvSpPr>
          <p:cNvPr id="24" name="Oval 23">
            <a:extLst>
              <a:ext uri="{FF2B5EF4-FFF2-40B4-BE49-F238E27FC236}">
                <a16:creationId xmlns:a16="http://schemas.microsoft.com/office/drawing/2014/main" id="{99A08B3C-8B25-B8E0-19CA-F4528C9182B9}"/>
              </a:ext>
            </a:extLst>
          </p:cNvPr>
          <p:cNvSpPr>
            <a:spLocks noChangeAspect="1"/>
          </p:cNvSpPr>
          <p:nvPr/>
        </p:nvSpPr>
        <p:spPr>
          <a:xfrm>
            <a:off x="2908075" y="3695822"/>
            <a:ext cx="648318" cy="648318"/>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27" name="Text Placeholder 4">
            <a:extLst>
              <a:ext uri="{FF2B5EF4-FFF2-40B4-BE49-F238E27FC236}">
                <a16:creationId xmlns:a16="http://schemas.microsoft.com/office/drawing/2014/main" id="{A80260ED-5DBF-76D9-C843-3D17EE9A41C4}"/>
              </a:ext>
            </a:extLst>
          </p:cNvPr>
          <p:cNvSpPr txBox="1">
            <a:spLocks/>
          </p:cNvSpPr>
          <p:nvPr/>
        </p:nvSpPr>
        <p:spPr>
          <a:xfrm>
            <a:off x="4224966" y="4465757"/>
            <a:ext cx="1473420" cy="215444"/>
          </a:xfrm>
          <a:prstGeom prst="rect">
            <a:avLst/>
          </a:prstGeom>
          <a:noFill/>
        </p:spPr>
        <p:txBody>
          <a:bodyPr vert="horz" wrap="square" lIns="0" tIns="0" rIns="0" bIns="0" rtlCol="0" anchor="ctr">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400">
                <a:solidFill>
                  <a:schemeClr val="bg1"/>
                </a:solidFill>
              </a:rPr>
              <a:t>6. Traction</a:t>
            </a:r>
          </a:p>
        </p:txBody>
      </p:sp>
      <p:sp>
        <p:nvSpPr>
          <p:cNvPr id="28" name="Oval 27">
            <a:extLst>
              <a:ext uri="{FF2B5EF4-FFF2-40B4-BE49-F238E27FC236}">
                <a16:creationId xmlns:a16="http://schemas.microsoft.com/office/drawing/2014/main" id="{ED98D1D6-7DCD-0693-84CD-3AF371B9AD79}"/>
              </a:ext>
            </a:extLst>
          </p:cNvPr>
          <p:cNvSpPr>
            <a:spLocks noChangeAspect="1"/>
          </p:cNvSpPr>
          <p:nvPr/>
        </p:nvSpPr>
        <p:spPr>
          <a:xfrm>
            <a:off x="4654269" y="3695822"/>
            <a:ext cx="648318" cy="648318"/>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41" name="Text Placeholder 4">
            <a:extLst>
              <a:ext uri="{FF2B5EF4-FFF2-40B4-BE49-F238E27FC236}">
                <a16:creationId xmlns:a16="http://schemas.microsoft.com/office/drawing/2014/main" id="{46C9DE28-3B68-0178-6843-CFA417F979EA}"/>
              </a:ext>
            </a:extLst>
          </p:cNvPr>
          <p:cNvSpPr txBox="1">
            <a:spLocks/>
          </p:cNvSpPr>
          <p:nvPr/>
        </p:nvSpPr>
        <p:spPr>
          <a:xfrm>
            <a:off x="732578" y="3125671"/>
            <a:ext cx="1473420" cy="215444"/>
          </a:xfrm>
          <a:prstGeom prst="rect">
            <a:avLst/>
          </a:prstGeom>
          <a:noFill/>
        </p:spPr>
        <p:txBody>
          <a:bodyPr vert="horz" wrap="square" lIns="0" tIns="0" rIns="0" bIns="0" rtlCol="0" anchor="ctr">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400">
                <a:solidFill>
                  <a:schemeClr val="bg1"/>
                </a:solidFill>
              </a:rPr>
              <a:t>1. The Intro slide</a:t>
            </a:r>
          </a:p>
        </p:txBody>
      </p:sp>
      <p:sp>
        <p:nvSpPr>
          <p:cNvPr id="42" name="Oval 41">
            <a:extLst>
              <a:ext uri="{FF2B5EF4-FFF2-40B4-BE49-F238E27FC236}">
                <a16:creationId xmlns:a16="http://schemas.microsoft.com/office/drawing/2014/main" id="{37ADDCB7-7EAE-F505-F49D-1E902DF226CC}"/>
              </a:ext>
            </a:extLst>
          </p:cNvPr>
          <p:cNvSpPr>
            <a:spLocks noChangeAspect="1"/>
          </p:cNvSpPr>
          <p:nvPr/>
        </p:nvSpPr>
        <p:spPr>
          <a:xfrm>
            <a:off x="1161881" y="2355736"/>
            <a:ext cx="648318" cy="648318"/>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38" name="Text Placeholder 4">
            <a:extLst>
              <a:ext uri="{FF2B5EF4-FFF2-40B4-BE49-F238E27FC236}">
                <a16:creationId xmlns:a16="http://schemas.microsoft.com/office/drawing/2014/main" id="{8BE5492E-CE4B-46FB-37EF-9E808485CC0E}"/>
              </a:ext>
            </a:extLst>
          </p:cNvPr>
          <p:cNvSpPr txBox="1">
            <a:spLocks/>
          </p:cNvSpPr>
          <p:nvPr/>
        </p:nvSpPr>
        <p:spPr>
          <a:xfrm>
            <a:off x="2478772" y="3125671"/>
            <a:ext cx="1473420" cy="215444"/>
          </a:xfrm>
          <a:prstGeom prst="rect">
            <a:avLst/>
          </a:prstGeom>
          <a:noFill/>
        </p:spPr>
        <p:txBody>
          <a:bodyPr vert="horz" wrap="square" lIns="0" tIns="0" rIns="0" bIns="0" rtlCol="0" anchor="ctr">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400">
                <a:solidFill>
                  <a:schemeClr val="bg1"/>
                </a:solidFill>
              </a:rPr>
              <a:t>2. Problem</a:t>
            </a:r>
          </a:p>
        </p:txBody>
      </p:sp>
      <p:sp>
        <p:nvSpPr>
          <p:cNvPr id="39" name="Oval 38">
            <a:extLst>
              <a:ext uri="{FF2B5EF4-FFF2-40B4-BE49-F238E27FC236}">
                <a16:creationId xmlns:a16="http://schemas.microsoft.com/office/drawing/2014/main" id="{BBA215B7-7DA9-F92A-117B-136CF023FE06}"/>
              </a:ext>
            </a:extLst>
          </p:cNvPr>
          <p:cNvSpPr>
            <a:spLocks noChangeAspect="1"/>
          </p:cNvSpPr>
          <p:nvPr/>
        </p:nvSpPr>
        <p:spPr>
          <a:xfrm>
            <a:off x="2908075" y="2355736"/>
            <a:ext cx="648318" cy="648318"/>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35" name="Text Placeholder 4">
            <a:extLst>
              <a:ext uri="{FF2B5EF4-FFF2-40B4-BE49-F238E27FC236}">
                <a16:creationId xmlns:a16="http://schemas.microsoft.com/office/drawing/2014/main" id="{6BC464F6-A774-0AB6-FCE9-0147282AE24C}"/>
              </a:ext>
            </a:extLst>
          </p:cNvPr>
          <p:cNvSpPr txBox="1">
            <a:spLocks/>
          </p:cNvSpPr>
          <p:nvPr/>
        </p:nvSpPr>
        <p:spPr>
          <a:xfrm>
            <a:off x="4224966" y="3125671"/>
            <a:ext cx="1473420" cy="215444"/>
          </a:xfrm>
          <a:prstGeom prst="rect">
            <a:avLst/>
          </a:prstGeom>
          <a:noFill/>
        </p:spPr>
        <p:txBody>
          <a:bodyPr vert="horz" wrap="square" lIns="0" tIns="0" rIns="0" bIns="0" rtlCol="0" anchor="ctr">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400">
                <a:solidFill>
                  <a:schemeClr val="bg1"/>
                </a:solidFill>
              </a:rPr>
              <a:t>3. Solution</a:t>
            </a:r>
          </a:p>
        </p:txBody>
      </p:sp>
      <p:sp>
        <p:nvSpPr>
          <p:cNvPr id="36" name="Oval 35">
            <a:extLst>
              <a:ext uri="{FF2B5EF4-FFF2-40B4-BE49-F238E27FC236}">
                <a16:creationId xmlns:a16="http://schemas.microsoft.com/office/drawing/2014/main" id="{FE44E663-57C5-2B32-6284-4043DE2453BE}"/>
              </a:ext>
            </a:extLst>
          </p:cNvPr>
          <p:cNvSpPr>
            <a:spLocks noChangeAspect="1"/>
          </p:cNvSpPr>
          <p:nvPr/>
        </p:nvSpPr>
        <p:spPr>
          <a:xfrm>
            <a:off x="4654269" y="2355736"/>
            <a:ext cx="648318" cy="648318"/>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54" name="Text Placeholder 4">
            <a:extLst>
              <a:ext uri="{FF2B5EF4-FFF2-40B4-BE49-F238E27FC236}">
                <a16:creationId xmlns:a16="http://schemas.microsoft.com/office/drawing/2014/main" id="{DA916D50-FE07-AE03-951C-19BE4667D040}"/>
              </a:ext>
            </a:extLst>
          </p:cNvPr>
          <p:cNvSpPr txBox="1">
            <a:spLocks/>
          </p:cNvSpPr>
          <p:nvPr/>
        </p:nvSpPr>
        <p:spPr>
          <a:xfrm>
            <a:off x="732578" y="5805844"/>
            <a:ext cx="1473420" cy="215444"/>
          </a:xfrm>
          <a:prstGeom prst="rect">
            <a:avLst/>
          </a:prstGeom>
          <a:noFill/>
        </p:spPr>
        <p:txBody>
          <a:bodyPr vert="horz" wrap="square" lIns="0" tIns="0" rIns="0" bIns="0" rtlCol="0" anchor="ctr">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400">
                <a:solidFill>
                  <a:schemeClr val="bg1"/>
                </a:solidFill>
              </a:rPr>
              <a:t>7. Team</a:t>
            </a:r>
          </a:p>
        </p:txBody>
      </p:sp>
      <p:sp>
        <p:nvSpPr>
          <p:cNvPr id="55" name="Oval 54">
            <a:extLst>
              <a:ext uri="{FF2B5EF4-FFF2-40B4-BE49-F238E27FC236}">
                <a16:creationId xmlns:a16="http://schemas.microsoft.com/office/drawing/2014/main" id="{7C2E7727-E20A-671E-A35B-319A61A99E1D}"/>
              </a:ext>
            </a:extLst>
          </p:cNvPr>
          <p:cNvSpPr>
            <a:spLocks noChangeAspect="1"/>
          </p:cNvSpPr>
          <p:nvPr/>
        </p:nvSpPr>
        <p:spPr>
          <a:xfrm>
            <a:off x="1161881" y="5035909"/>
            <a:ext cx="648318" cy="648318"/>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51" name="Text Placeholder 4">
            <a:extLst>
              <a:ext uri="{FF2B5EF4-FFF2-40B4-BE49-F238E27FC236}">
                <a16:creationId xmlns:a16="http://schemas.microsoft.com/office/drawing/2014/main" id="{BE60946F-53E0-B1B1-E25F-70362A0B9DFC}"/>
              </a:ext>
            </a:extLst>
          </p:cNvPr>
          <p:cNvSpPr txBox="1">
            <a:spLocks/>
          </p:cNvSpPr>
          <p:nvPr/>
        </p:nvSpPr>
        <p:spPr>
          <a:xfrm>
            <a:off x="2478772" y="5805844"/>
            <a:ext cx="1473420" cy="215444"/>
          </a:xfrm>
          <a:prstGeom prst="rect">
            <a:avLst/>
          </a:prstGeom>
          <a:noFill/>
        </p:spPr>
        <p:txBody>
          <a:bodyPr vert="horz" wrap="square" lIns="0" tIns="0" rIns="0" bIns="0" rtlCol="0" anchor="ctr">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400">
                <a:solidFill>
                  <a:schemeClr val="bg1"/>
                </a:solidFill>
              </a:rPr>
              <a:t>8. The Ask</a:t>
            </a:r>
          </a:p>
        </p:txBody>
      </p:sp>
      <p:sp>
        <p:nvSpPr>
          <p:cNvPr id="52" name="Oval 51">
            <a:extLst>
              <a:ext uri="{FF2B5EF4-FFF2-40B4-BE49-F238E27FC236}">
                <a16:creationId xmlns:a16="http://schemas.microsoft.com/office/drawing/2014/main" id="{22AE9A5E-1D88-7747-2A5D-9E6BEA854D19}"/>
              </a:ext>
            </a:extLst>
          </p:cNvPr>
          <p:cNvSpPr>
            <a:spLocks noChangeAspect="1"/>
          </p:cNvSpPr>
          <p:nvPr/>
        </p:nvSpPr>
        <p:spPr>
          <a:xfrm>
            <a:off x="2908075" y="5035909"/>
            <a:ext cx="648318" cy="648318"/>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48" name="Text Placeholder 4">
            <a:extLst>
              <a:ext uri="{FF2B5EF4-FFF2-40B4-BE49-F238E27FC236}">
                <a16:creationId xmlns:a16="http://schemas.microsoft.com/office/drawing/2014/main" id="{5DD623ED-4EA0-1DDE-F33B-712952A06A79}"/>
              </a:ext>
            </a:extLst>
          </p:cNvPr>
          <p:cNvSpPr txBox="1">
            <a:spLocks/>
          </p:cNvSpPr>
          <p:nvPr/>
        </p:nvSpPr>
        <p:spPr>
          <a:xfrm>
            <a:off x="4150214" y="5805844"/>
            <a:ext cx="1622924" cy="215444"/>
          </a:xfrm>
          <a:prstGeom prst="rect">
            <a:avLst/>
          </a:prstGeom>
          <a:noFill/>
        </p:spPr>
        <p:txBody>
          <a:bodyPr vert="horz" wrap="square" lIns="0" tIns="0" rIns="0" bIns="0" rtlCol="0" anchor="ctr">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400">
                <a:solidFill>
                  <a:schemeClr val="bg1"/>
                </a:solidFill>
              </a:rPr>
              <a:t>9. Thank you slide</a:t>
            </a:r>
          </a:p>
        </p:txBody>
      </p:sp>
      <p:sp>
        <p:nvSpPr>
          <p:cNvPr id="49" name="Oval 48">
            <a:extLst>
              <a:ext uri="{FF2B5EF4-FFF2-40B4-BE49-F238E27FC236}">
                <a16:creationId xmlns:a16="http://schemas.microsoft.com/office/drawing/2014/main" id="{C65A480D-9B82-0D6B-9E74-DFC0009422D5}"/>
              </a:ext>
            </a:extLst>
          </p:cNvPr>
          <p:cNvSpPr>
            <a:spLocks noChangeAspect="1"/>
          </p:cNvSpPr>
          <p:nvPr/>
        </p:nvSpPr>
        <p:spPr>
          <a:xfrm>
            <a:off x="4654269" y="5035909"/>
            <a:ext cx="648318" cy="648318"/>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pic>
        <p:nvPicPr>
          <p:cNvPr id="59" name="Graphic 58">
            <a:extLst>
              <a:ext uri="{FF2B5EF4-FFF2-40B4-BE49-F238E27FC236}">
                <a16:creationId xmlns:a16="http://schemas.microsoft.com/office/drawing/2014/main" id="{5B671168-BF46-2AE0-FAC9-5A77ED4AEA2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798428" y="5167211"/>
            <a:ext cx="360000" cy="385714"/>
          </a:xfrm>
          <a:prstGeom prst="rect">
            <a:avLst/>
          </a:prstGeom>
        </p:spPr>
      </p:pic>
      <p:pic>
        <p:nvPicPr>
          <p:cNvPr id="61" name="Graphic 60">
            <a:extLst>
              <a:ext uri="{FF2B5EF4-FFF2-40B4-BE49-F238E27FC236}">
                <a16:creationId xmlns:a16="http://schemas.microsoft.com/office/drawing/2014/main" id="{5E613B7A-28E0-DE14-BC50-53CFC4A81EF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034234" y="2480541"/>
            <a:ext cx="396000" cy="347263"/>
          </a:xfrm>
          <a:prstGeom prst="rect">
            <a:avLst/>
          </a:prstGeom>
        </p:spPr>
      </p:pic>
      <p:pic>
        <p:nvPicPr>
          <p:cNvPr id="63" name="Graphic 62">
            <a:extLst>
              <a:ext uri="{FF2B5EF4-FFF2-40B4-BE49-F238E27FC236}">
                <a16:creationId xmlns:a16="http://schemas.microsoft.com/office/drawing/2014/main" id="{A00279A2-B920-B0E2-E150-BCAD1B6A295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270040" y="2531395"/>
            <a:ext cx="432000" cy="297000"/>
          </a:xfrm>
          <a:prstGeom prst="rect">
            <a:avLst/>
          </a:prstGeom>
        </p:spPr>
      </p:pic>
      <p:pic>
        <p:nvPicPr>
          <p:cNvPr id="65" name="Graphic 64">
            <a:extLst>
              <a:ext uri="{FF2B5EF4-FFF2-40B4-BE49-F238E27FC236}">
                <a16:creationId xmlns:a16="http://schemas.microsoft.com/office/drawing/2014/main" id="{E9508FA9-6F41-977D-FBE3-B89A33F0B97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844487" y="2481895"/>
            <a:ext cx="267882" cy="396000"/>
          </a:xfrm>
          <a:prstGeom prst="rect">
            <a:avLst/>
          </a:prstGeom>
        </p:spPr>
      </p:pic>
      <p:pic>
        <p:nvPicPr>
          <p:cNvPr id="67" name="Graphic 66">
            <a:extLst>
              <a:ext uri="{FF2B5EF4-FFF2-40B4-BE49-F238E27FC236}">
                <a16:creationId xmlns:a16="http://schemas.microsoft.com/office/drawing/2014/main" id="{49C0D195-6D88-3EB6-8E04-B6AA574F5E4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288040" y="3821981"/>
            <a:ext cx="396000" cy="396000"/>
          </a:xfrm>
          <a:prstGeom prst="rect">
            <a:avLst/>
          </a:prstGeom>
        </p:spPr>
      </p:pic>
      <p:pic>
        <p:nvPicPr>
          <p:cNvPr id="69" name="Graphic 68">
            <a:extLst>
              <a:ext uri="{FF2B5EF4-FFF2-40B4-BE49-F238E27FC236}">
                <a16:creationId xmlns:a16="http://schemas.microsoft.com/office/drawing/2014/main" id="{B5D0649C-ECD5-6202-DEA3-EFD78D4A1000}"/>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3034234" y="3821981"/>
            <a:ext cx="396000" cy="396000"/>
          </a:xfrm>
          <a:prstGeom prst="rect">
            <a:avLst/>
          </a:prstGeom>
        </p:spPr>
      </p:pic>
      <p:pic>
        <p:nvPicPr>
          <p:cNvPr id="71" name="Graphic 70">
            <a:extLst>
              <a:ext uri="{FF2B5EF4-FFF2-40B4-BE49-F238E27FC236}">
                <a16:creationId xmlns:a16="http://schemas.microsoft.com/office/drawing/2014/main" id="{9D6E1EC5-0C44-5950-A9E6-6E1E46BE62A9}"/>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4780428" y="3821981"/>
            <a:ext cx="396000" cy="396000"/>
          </a:xfrm>
          <a:prstGeom prst="rect">
            <a:avLst/>
          </a:prstGeom>
        </p:spPr>
      </p:pic>
      <p:pic>
        <p:nvPicPr>
          <p:cNvPr id="73" name="Graphic 72">
            <a:extLst>
              <a:ext uri="{FF2B5EF4-FFF2-40B4-BE49-F238E27FC236}">
                <a16:creationId xmlns:a16="http://schemas.microsoft.com/office/drawing/2014/main" id="{A831DB95-4505-A7F0-1F0A-D9381762FDBA}"/>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1270040" y="5202222"/>
            <a:ext cx="432000" cy="315692"/>
          </a:xfrm>
          <a:prstGeom prst="rect">
            <a:avLst/>
          </a:prstGeom>
        </p:spPr>
      </p:pic>
      <p:pic>
        <p:nvPicPr>
          <p:cNvPr id="75" name="Graphic 74">
            <a:extLst>
              <a:ext uri="{FF2B5EF4-FFF2-40B4-BE49-F238E27FC236}">
                <a16:creationId xmlns:a16="http://schemas.microsoft.com/office/drawing/2014/main" id="{BEE77EAB-8AE9-79FD-C9EE-B23DC48E3387}"/>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3034234" y="5162068"/>
            <a:ext cx="396000" cy="396000"/>
          </a:xfrm>
          <a:prstGeom prst="rect">
            <a:avLst/>
          </a:prstGeom>
        </p:spPr>
      </p:pic>
    </p:spTree>
    <p:extLst>
      <p:ext uri="{BB962C8B-B14F-4D97-AF65-F5344CB8AC3E}">
        <p14:creationId xmlns:p14="http://schemas.microsoft.com/office/powerpoint/2010/main" val="2217745710"/>
      </p:ext>
    </p:extLst>
  </p:cSld>
  <p:clrMapOvr>
    <a:masterClrMapping/>
  </p:clrMapOvr>
  <p:transition spd="slow">
    <p:cove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2A5ACE2-8213-59EE-1866-2A71AAD7C90F}"/>
              </a:ext>
            </a:extLst>
          </p:cNvPr>
          <p:cNvSpPr>
            <a:spLocks noGrp="1"/>
          </p:cNvSpPr>
          <p:nvPr>
            <p:ph type="title"/>
          </p:nvPr>
        </p:nvSpPr>
        <p:spPr>
          <a:xfrm>
            <a:off x="669925" y="2865438"/>
            <a:ext cx="3481388" cy="1846659"/>
          </a:xfrm>
        </p:spPr>
        <p:txBody>
          <a:bodyPr vert="horz"/>
          <a:lstStyle/>
          <a:p>
            <a:r>
              <a:rPr lang="en-US"/>
              <a:t>Thank You!</a:t>
            </a:r>
          </a:p>
        </p:txBody>
      </p:sp>
      <p:pic>
        <p:nvPicPr>
          <p:cNvPr id="13" name="Graphic 12">
            <a:hlinkClick r:id="rId3"/>
            <a:extLst>
              <a:ext uri="{FF2B5EF4-FFF2-40B4-BE49-F238E27FC236}">
                <a16:creationId xmlns:a16="http://schemas.microsoft.com/office/drawing/2014/main" id="{B8368A31-9DF9-AE9B-6AFF-E58986F908B5}"/>
              </a:ext>
            </a:extLst>
          </p:cNvPr>
          <p:cNvPicPr>
            <a:picLocks noChangeAspect="1"/>
          </p:cNvPicPr>
          <p:nvPr/>
        </p:nvPicPr>
        <p:blipFill>
          <a:blip r:embed="rId4" cstate="email">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1755027" y="5601047"/>
            <a:ext cx="288000" cy="288000"/>
          </a:xfrm>
          <a:prstGeom prst="rect">
            <a:avLst/>
          </a:prstGeom>
        </p:spPr>
      </p:pic>
      <p:pic>
        <p:nvPicPr>
          <p:cNvPr id="14" name="Graphic 13">
            <a:hlinkClick r:id="rId6"/>
            <a:extLst>
              <a:ext uri="{FF2B5EF4-FFF2-40B4-BE49-F238E27FC236}">
                <a16:creationId xmlns:a16="http://schemas.microsoft.com/office/drawing/2014/main" id="{7B416132-D2CE-D98C-BCAD-294C0743B8A1}"/>
              </a:ext>
            </a:extLst>
          </p:cNvPr>
          <p:cNvPicPr>
            <a:picLocks noChangeAspect="1"/>
          </p:cNvPicPr>
          <p:nvPr/>
        </p:nvPicPr>
        <p:blipFill>
          <a:blip r:embed="rId7" cstate="email">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2292434" y="5601047"/>
            <a:ext cx="288000" cy="288000"/>
          </a:xfrm>
          <a:prstGeom prst="rect">
            <a:avLst/>
          </a:prstGeom>
        </p:spPr>
      </p:pic>
      <p:pic>
        <p:nvPicPr>
          <p:cNvPr id="16" name="Graphic 15">
            <a:hlinkClick r:id="rId9"/>
            <a:extLst>
              <a:ext uri="{FF2B5EF4-FFF2-40B4-BE49-F238E27FC236}">
                <a16:creationId xmlns:a16="http://schemas.microsoft.com/office/drawing/2014/main" id="{D0897A6A-460A-FDAF-260B-F110C751AA75}"/>
              </a:ext>
            </a:extLst>
          </p:cNvPr>
          <p:cNvPicPr>
            <a:picLocks noChangeAspect="1"/>
          </p:cNvPicPr>
          <p:nvPr/>
        </p:nvPicPr>
        <p:blipFill>
          <a:blip r:embed="rId10" cstate="email">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669925" y="5601047"/>
            <a:ext cx="288000" cy="288000"/>
          </a:xfrm>
          <a:prstGeom prst="rect">
            <a:avLst/>
          </a:prstGeom>
        </p:spPr>
      </p:pic>
      <p:pic>
        <p:nvPicPr>
          <p:cNvPr id="17" name="Graphic 16">
            <a:hlinkClick r:id="rId12"/>
            <a:extLst>
              <a:ext uri="{FF2B5EF4-FFF2-40B4-BE49-F238E27FC236}">
                <a16:creationId xmlns:a16="http://schemas.microsoft.com/office/drawing/2014/main" id="{11A37BEB-D20C-9174-5941-01AA87359E90}"/>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207332" y="5601047"/>
            <a:ext cx="298288" cy="288000"/>
          </a:xfrm>
          <a:prstGeom prst="rect">
            <a:avLst/>
          </a:prstGeom>
        </p:spPr>
      </p:pic>
      <p:pic>
        <p:nvPicPr>
          <p:cNvPr id="5" name="Picture Placeholder 4">
            <a:extLst>
              <a:ext uri="{FF2B5EF4-FFF2-40B4-BE49-F238E27FC236}">
                <a16:creationId xmlns:a16="http://schemas.microsoft.com/office/drawing/2014/main" id="{A86E20A2-EE62-B60E-ED82-584ED7368C48}"/>
              </a:ext>
            </a:extLst>
          </p:cNvPr>
          <p:cNvPicPr>
            <a:picLocks noGrp="1" noChangeAspect="1"/>
          </p:cNvPicPr>
          <p:nvPr>
            <p:ph type="pic" sz="quarter" idx="10"/>
          </p:nvPr>
        </p:nvPicPr>
        <p:blipFill>
          <a:blip r:embed="rId15"/>
          <a:srcRect l="11" r="11"/>
          <a:stretch/>
        </p:blipFill>
        <p:spPr/>
      </p:pic>
    </p:spTree>
    <p:extLst>
      <p:ext uri="{BB962C8B-B14F-4D97-AF65-F5344CB8AC3E}">
        <p14:creationId xmlns:p14="http://schemas.microsoft.com/office/powerpoint/2010/main" val="232669672"/>
      </p:ext>
    </p:extLst>
  </p:cSld>
  <p:clrMapOvr>
    <a:masterClrMapping/>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a:extLst>
              <a:ext uri="{FF2B5EF4-FFF2-40B4-BE49-F238E27FC236}">
                <a16:creationId xmlns:a16="http://schemas.microsoft.com/office/drawing/2014/main" id="{5B99BEB5-22A5-E001-332F-171C36692D24}"/>
              </a:ext>
            </a:extLst>
          </p:cNvPr>
          <p:cNvSpPr txBox="1">
            <a:spLocks/>
          </p:cNvSpPr>
          <p:nvPr/>
        </p:nvSpPr>
        <p:spPr>
          <a:xfrm>
            <a:off x="334962" y="1484309"/>
            <a:ext cx="7589838" cy="4824416"/>
          </a:xfrm>
          <a:prstGeom prst="rect">
            <a:avLst/>
          </a:prstGeom>
          <a:solidFill>
            <a:schemeClr val="bg2"/>
          </a:solidFill>
        </p:spPr>
        <p:txBody>
          <a:bodyPr vert="horz" lIns="288000" tIns="432000" rIns="288000" bIns="288000" rtlCol="0" anchor="t">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t>The purpose of the slide</a:t>
            </a:r>
          </a:p>
          <a:p>
            <a:pPr lvl="1">
              <a:spcBef>
                <a:spcPts val="1200"/>
              </a:spcBef>
            </a:pPr>
            <a:r>
              <a:rPr lang="en-US" sz="1400"/>
              <a:t>The intro slide should include your company name, logo and slogan.</a:t>
            </a:r>
          </a:p>
          <a:p>
            <a:pPr lvl="1">
              <a:spcBef>
                <a:spcPts val="1200"/>
              </a:spcBef>
            </a:pPr>
            <a:r>
              <a:rPr lang="en-US" sz="1400"/>
              <a:t>The slogan is the initial element that captures an investor's attention upon viewing your presentation deck. The primary objective at this stage is to engage the investor's interest.</a:t>
            </a:r>
          </a:p>
          <a:p>
            <a:pPr lvl="1">
              <a:spcBef>
                <a:spcPts val="1200"/>
              </a:spcBef>
            </a:pPr>
            <a:r>
              <a:rPr lang="en-US" sz="1400"/>
              <a:t>From the outset on the first slide, it's crucial to clarify your venture's purpose and address the foremost question on the investor's mind by featuring your compelling slogan.</a:t>
            </a:r>
          </a:p>
          <a:p>
            <a:pPr lvl="1">
              <a:spcBef>
                <a:spcPts val="1200"/>
              </a:spcBef>
            </a:pPr>
            <a:r>
              <a:rPr lang="en-US" sz="1400"/>
              <a:t>The slogan should succinctly describe the industry you're targeting and the innovative way you're transforming it. Utilizing buzzwords like "AI, deep tech, IoT," and so forth is highly encouraged here.</a:t>
            </a:r>
          </a:p>
          <a:p>
            <a:pPr lvl="1">
              <a:spcBef>
                <a:spcPts val="1200"/>
              </a:spcBef>
            </a:pPr>
            <a:r>
              <a:rPr lang="en-US" sz="1400"/>
              <a:t>Examples include:</a:t>
            </a:r>
          </a:p>
          <a:p>
            <a:pPr lvl="2"/>
            <a:r>
              <a:rPr lang="en-US" sz="1400"/>
              <a:t>"Enhancing the efficiency of the healthcare industry through technology" </a:t>
            </a:r>
          </a:p>
          <a:p>
            <a:pPr lvl="2"/>
            <a:r>
              <a:rPr lang="en-US" sz="1400"/>
              <a:t>"Transforming the real estate sector by substituting real estate agents with algorithms“</a:t>
            </a:r>
          </a:p>
        </p:txBody>
      </p:sp>
      <p:sp>
        <p:nvSpPr>
          <p:cNvPr id="10" name="Title 2">
            <a:extLst>
              <a:ext uri="{FF2B5EF4-FFF2-40B4-BE49-F238E27FC236}">
                <a16:creationId xmlns:a16="http://schemas.microsoft.com/office/drawing/2014/main" id="{C01B3BF9-8DAB-61EB-F452-7C1887F505E3}"/>
              </a:ext>
            </a:extLst>
          </p:cNvPr>
          <p:cNvSpPr>
            <a:spLocks noGrp="1"/>
          </p:cNvSpPr>
          <p:nvPr>
            <p:ph type="title"/>
          </p:nvPr>
        </p:nvSpPr>
        <p:spPr>
          <a:xfrm>
            <a:off x="334963" y="332656"/>
            <a:ext cx="9325430" cy="387798"/>
          </a:xfrm>
        </p:spPr>
        <p:txBody>
          <a:bodyPr vert="horz">
            <a:normAutofit/>
          </a:bodyPr>
          <a:lstStyle/>
          <a:p>
            <a:r>
              <a:rPr lang="en-US"/>
              <a:t>The Intro slide</a:t>
            </a:r>
          </a:p>
        </p:txBody>
      </p:sp>
      <p:sp>
        <p:nvSpPr>
          <p:cNvPr id="14" name="Text Placeholder 4">
            <a:extLst>
              <a:ext uri="{FF2B5EF4-FFF2-40B4-BE49-F238E27FC236}">
                <a16:creationId xmlns:a16="http://schemas.microsoft.com/office/drawing/2014/main" id="{2972C013-7AB2-11B7-0AD9-6BA8241189E8}"/>
              </a:ext>
            </a:extLst>
          </p:cNvPr>
          <p:cNvSpPr txBox="1">
            <a:spLocks/>
          </p:cNvSpPr>
          <p:nvPr/>
        </p:nvSpPr>
        <p:spPr>
          <a:xfrm>
            <a:off x="7924800" y="1268413"/>
            <a:ext cx="3932238" cy="5256211"/>
          </a:xfrm>
          <a:prstGeom prst="rect">
            <a:avLst/>
          </a:prstGeom>
          <a:solidFill>
            <a:schemeClr val="tx2"/>
          </a:solidFill>
        </p:spPr>
        <p:txBody>
          <a:bodyPr vert="horz" lIns="288000" tIns="1080000" rIns="288000" bIns="216000" rtlCol="0">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solidFill>
                  <a:schemeClr val="bg1"/>
                </a:solidFill>
              </a:rPr>
              <a:t>Key questions</a:t>
            </a:r>
            <a:br>
              <a:rPr lang="en-US" sz="2000" b="1">
                <a:solidFill>
                  <a:schemeClr val="bg1"/>
                </a:solidFill>
              </a:rPr>
            </a:br>
            <a:r>
              <a:rPr lang="en-US" sz="2000" b="1">
                <a:solidFill>
                  <a:schemeClr val="bg1"/>
                </a:solidFill>
              </a:rPr>
              <a:t>to answer</a:t>
            </a:r>
            <a:endParaRPr lang="en-US" sz="1400">
              <a:solidFill>
                <a:schemeClr val="bg1"/>
              </a:solidFill>
            </a:endParaRPr>
          </a:p>
          <a:p>
            <a:pPr marL="266700" lvl="1" indent="-266700">
              <a:spcBef>
                <a:spcPts val="2400"/>
              </a:spcBef>
              <a:buFont typeface="+mj-lt"/>
              <a:buAutoNum type="arabicPeriod"/>
            </a:pPr>
            <a:r>
              <a:rPr lang="en-US">
                <a:solidFill>
                  <a:schemeClr val="bg1"/>
                </a:solidFill>
              </a:rPr>
              <a:t>What’s the company name? </a:t>
            </a:r>
          </a:p>
          <a:p>
            <a:pPr marL="266700" lvl="1" indent="-266700">
              <a:spcBef>
                <a:spcPts val="1200"/>
              </a:spcBef>
              <a:buFont typeface="+mj-lt"/>
              <a:buAutoNum type="arabicPeriod"/>
            </a:pPr>
            <a:r>
              <a:rPr lang="en-US">
                <a:solidFill>
                  <a:schemeClr val="bg1"/>
                </a:solidFill>
              </a:rPr>
              <a:t>Company logo</a:t>
            </a:r>
          </a:p>
          <a:p>
            <a:pPr marL="266700" lvl="1" indent="-266700">
              <a:spcBef>
                <a:spcPts val="1200"/>
              </a:spcBef>
              <a:buFont typeface="+mj-lt"/>
              <a:buAutoNum type="arabicPeriod"/>
            </a:pPr>
            <a:r>
              <a:rPr lang="en-US">
                <a:solidFill>
                  <a:schemeClr val="bg1"/>
                </a:solidFill>
              </a:rPr>
              <a:t>In which industry is the company?</a:t>
            </a:r>
          </a:p>
          <a:p>
            <a:pPr marL="266700" lvl="1" indent="-266700">
              <a:spcBef>
                <a:spcPts val="1200"/>
              </a:spcBef>
              <a:buFont typeface="+mj-lt"/>
              <a:buAutoNum type="arabicPeriod"/>
            </a:pPr>
            <a:r>
              <a:rPr lang="en-US">
                <a:solidFill>
                  <a:schemeClr val="bg1"/>
                </a:solidFill>
              </a:rPr>
              <a:t>What is the company trying to achieve?</a:t>
            </a:r>
          </a:p>
        </p:txBody>
      </p:sp>
      <p:pic>
        <p:nvPicPr>
          <p:cNvPr id="17" name="Graphic 16">
            <a:extLst>
              <a:ext uri="{FF2B5EF4-FFF2-40B4-BE49-F238E27FC236}">
                <a16:creationId xmlns:a16="http://schemas.microsoft.com/office/drawing/2014/main" id="{173CECC7-3D66-B51C-75EA-A3694D62B69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28646" y="1568766"/>
            <a:ext cx="576000" cy="576000"/>
          </a:xfrm>
          <a:prstGeom prst="rect">
            <a:avLst/>
          </a:prstGeom>
        </p:spPr>
      </p:pic>
      <p:sp>
        <p:nvSpPr>
          <p:cNvPr id="3" name="Oval 2">
            <a:extLst>
              <a:ext uri="{FF2B5EF4-FFF2-40B4-BE49-F238E27FC236}">
                <a16:creationId xmlns:a16="http://schemas.microsoft.com/office/drawing/2014/main" id="{68598BB9-BB1B-FCBE-2A83-3484C62B0EE3}"/>
              </a:ext>
            </a:extLst>
          </p:cNvPr>
          <p:cNvSpPr>
            <a:spLocks noChangeAspect="1"/>
          </p:cNvSpPr>
          <p:nvPr/>
        </p:nvSpPr>
        <p:spPr>
          <a:xfrm>
            <a:off x="623392" y="1160150"/>
            <a:ext cx="648318" cy="648318"/>
          </a:xfrm>
          <a:prstGeom prst="ellipse">
            <a:avLst/>
          </a:prstGeom>
          <a:solidFill>
            <a:schemeClr val="bg1"/>
          </a:solidFill>
          <a:ln w="12700">
            <a:solidFill>
              <a:schemeClr val="accent1"/>
            </a:solidFill>
          </a:ln>
        </p:spPr>
        <p:txBody>
          <a:bodyPr vert="horz" lIns="0" tIns="0" rIns="0" bIns="0" rtlCol="0" anchor="ctr">
            <a:noAutofit/>
          </a:bodyPr>
          <a:lstStyle/>
          <a:p>
            <a:pPr algn="ctr">
              <a:spcBef>
                <a:spcPts val="1200"/>
              </a:spcBef>
            </a:pPr>
            <a:endParaRPr lang="en-US" sz="1400">
              <a:latin typeface="Arial" panose="020B0604020202020204" pitchFamily="34" charset="0"/>
              <a:cs typeface="Arial" panose="020B0604020202020204" pitchFamily="34" charset="0"/>
            </a:endParaRPr>
          </a:p>
        </p:txBody>
      </p:sp>
      <p:pic>
        <p:nvPicPr>
          <p:cNvPr id="4" name="Graphic 3">
            <a:extLst>
              <a:ext uri="{FF2B5EF4-FFF2-40B4-BE49-F238E27FC236}">
                <a16:creationId xmlns:a16="http://schemas.microsoft.com/office/drawing/2014/main" id="{A899EB25-5C44-F507-8C37-4DFEBEEBA5A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31551" y="1335809"/>
            <a:ext cx="432000" cy="297000"/>
          </a:xfrm>
          <a:prstGeom prst="rect">
            <a:avLst/>
          </a:prstGeom>
        </p:spPr>
      </p:pic>
    </p:spTree>
    <p:extLst>
      <p:ext uri="{BB962C8B-B14F-4D97-AF65-F5344CB8AC3E}">
        <p14:creationId xmlns:p14="http://schemas.microsoft.com/office/powerpoint/2010/main" val="3958856878"/>
      </p:ext>
    </p:extLst>
  </p:cSld>
  <p:clrMapOvr>
    <a:masterClrMapping/>
  </p:clrMapOvr>
  <p:transition spd="slow">
    <p:cover/>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84C0ED-3230-E2DE-67B3-3DE8E4CFE7F6}"/>
              </a:ext>
            </a:extLst>
          </p:cNvPr>
          <p:cNvSpPr txBox="1"/>
          <p:nvPr/>
        </p:nvSpPr>
        <p:spPr>
          <a:xfrm>
            <a:off x="4488990" y="6637451"/>
            <a:ext cx="3214021" cy="107722"/>
          </a:xfrm>
          <a:prstGeom prst="rect">
            <a:avLst/>
          </a:prstGeom>
          <a:noFill/>
        </p:spPr>
        <p:txBody>
          <a:bodyPr wrap="none" lIns="0" tIns="0" rIns="0" bIns="0" rtlCol="0" anchor="ctr">
            <a:spAutoFit/>
          </a:bodyPr>
          <a:lstStyle/>
          <a:p>
            <a:pPr algn="ctr"/>
            <a:r>
              <a:rPr lang="en-US" sz="700" spc="300" noProof="0">
                <a:solidFill>
                  <a:schemeClr val="bg1"/>
                </a:solidFill>
                <a:latin typeface="Montserrat" panose="00000500000000000000" pitchFamily="2" charset="0"/>
                <a:ea typeface="Roboto" panose="02000000000000000000" pitchFamily="2" charset="0"/>
                <a:cs typeface="Lato" charset="0"/>
                <a:sym typeface="Montserrat" panose="00000500000000000000" pitchFamily="2" charset="0"/>
              </a:rPr>
              <a:t>Your website  |  you@emailaddress.com</a:t>
            </a:r>
          </a:p>
        </p:txBody>
      </p:sp>
      <p:sp>
        <p:nvSpPr>
          <p:cNvPr id="2" name="Text Placeholder 4">
            <a:extLst>
              <a:ext uri="{FF2B5EF4-FFF2-40B4-BE49-F238E27FC236}">
                <a16:creationId xmlns:a16="http://schemas.microsoft.com/office/drawing/2014/main" id="{48CEDF06-373E-CD11-D062-088ABEE563D7}"/>
              </a:ext>
            </a:extLst>
          </p:cNvPr>
          <p:cNvSpPr txBox="1">
            <a:spLocks/>
          </p:cNvSpPr>
          <p:nvPr/>
        </p:nvSpPr>
        <p:spPr>
          <a:xfrm>
            <a:off x="891939" y="962065"/>
            <a:ext cx="4700005" cy="1061829"/>
          </a:xfrm>
          <a:prstGeom prst="rect">
            <a:avLst/>
          </a:prstGeom>
          <a:noFill/>
        </p:spPr>
        <p:txBody>
          <a:bodyPr vert="horz" wrap="none" lIns="0" tIns="0" rIns="0" bIns="0" rtlCol="0" anchor="t">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4000" b="1">
                <a:solidFill>
                  <a:schemeClr val="bg1"/>
                </a:solidFill>
              </a:rPr>
              <a:t>[Company Name]</a:t>
            </a:r>
          </a:p>
          <a:p>
            <a:r>
              <a:rPr lang="en-US" sz="2400">
                <a:solidFill>
                  <a:schemeClr val="bg1"/>
                </a:solidFill>
              </a:rPr>
              <a:t>[Catchy Slogan]</a:t>
            </a:r>
          </a:p>
        </p:txBody>
      </p:sp>
      <p:sp>
        <p:nvSpPr>
          <p:cNvPr id="5" name="Text Placeholder 4">
            <a:extLst>
              <a:ext uri="{FF2B5EF4-FFF2-40B4-BE49-F238E27FC236}">
                <a16:creationId xmlns:a16="http://schemas.microsoft.com/office/drawing/2014/main" id="{A6B146AE-E8A7-AC07-75E1-44F4147D9BE4}"/>
              </a:ext>
            </a:extLst>
          </p:cNvPr>
          <p:cNvSpPr txBox="1">
            <a:spLocks/>
          </p:cNvSpPr>
          <p:nvPr/>
        </p:nvSpPr>
        <p:spPr>
          <a:xfrm>
            <a:off x="891939" y="5264994"/>
            <a:ext cx="1787349" cy="630942"/>
          </a:xfrm>
          <a:prstGeom prst="rect">
            <a:avLst/>
          </a:prstGeom>
          <a:noFill/>
        </p:spPr>
        <p:txBody>
          <a:bodyPr vert="horz" wrap="none" lIns="0" tIns="0" rIns="0" bIns="0" rtlCol="0" anchor="b">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a:solidFill>
                  <a:schemeClr val="bg1"/>
                </a:solidFill>
              </a:rPr>
              <a:t>[Website] </a:t>
            </a:r>
          </a:p>
          <a:p>
            <a:r>
              <a:rPr lang="en-US" sz="1800">
                <a:solidFill>
                  <a:schemeClr val="bg1"/>
                </a:solidFill>
              </a:rPr>
              <a:t>[Contact Email]</a:t>
            </a:r>
          </a:p>
        </p:txBody>
      </p:sp>
      <p:sp>
        <p:nvSpPr>
          <p:cNvPr id="6" name="Text Placeholder 4">
            <a:extLst>
              <a:ext uri="{FF2B5EF4-FFF2-40B4-BE49-F238E27FC236}">
                <a16:creationId xmlns:a16="http://schemas.microsoft.com/office/drawing/2014/main" id="{B064A821-A946-36A8-EAEA-5A79A80CA404}"/>
              </a:ext>
            </a:extLst>
          </p:cNvPr>
          <p:cNvSpPr txBox="1">
            <a:spLocks/>
          </p:cNvSpPr>
          <p:nvPr/>
        </p:nvSpPr>
        <p:spPr>
          <a:xfrm>
            <a:off x="6919833" y="3121224"/>
            <a:ext cx="4448334" cy="615553"/>
          </a:xfrm>
          <a:prstGeom prst="rect">
            <a:avLst/>
          </a:prstGeom>
          <a:noFill/>
        </p:spPr>
        <p:txBody>
          <a:bodyPr vert="horz" wrap="none" lIns="0" tIns="0" rIns="0" bIns="0" rtlCol="0" anchor="t">
            <a:sp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4000" b="1">
                <a:solidFill>
                  <a:schemeClr val="bg1"/>
                </a:solidFill>
              </a:rPr>
              <a:t>[Company Logo]</a:t>
            </a:r>
          </a:p>
        </p:txBody>
      </p:sp>
    </p:spTree>
    <p:extLst>
      <p:ext uri="{BB962C8B-B14F-4D97-AF65-F5344CB8AC3E}">
        <p14:creationId xmlns:p14="http://schemas.microsoft.com/office/powerpoint/2010/main" val="2755609871"/>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a:extLst>
              <a:ext uri="{FF2B5EF4-FFF2-40B4-BE49-F238E27FC236}">
                <a16:creationId xmlns:a16="http://schemas.microsoft.com/office/drawing/2014/main" id="{5B99BEB5-22A5-E001-332F-171C36692D24}"/>
              </a:ext>
            </a:extLst>
          </p:cNvPr>
          <p:cNvSpPr txBox="1">
            <a:spLocks/>
          </p:cNvSpPr>
          <p:nvPr/>
        </p:nvSpPr>
        <p:spPr>
          <a:xfrm>
            <a:off x="334962" y="1484309"/>
            <a:ext cx="7589838" cy="4824416"/>
          </a:xfrm>
          <a:prstGeom prst="rect">
            <a:avLst/>
          </a:prstGeom>
          <a:solidFill>
            <a:schemeClr val="bg2"/>
          </a:solidFill>
        </p:spPr>
        <p:txBody>
          <a:bodyPr vert="horz" lIns="288000" tIns="432000" rIns="288000" bIns="288000" rtlCol="0" anchor="t">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t>The purpose of the slide</a:t>
            </a:r>
          </a:p>
          <a:p>
            <a:pPr lvl="1">
              <a:spcBef>
                <a:spcPts val="1200"/>
              </a:spcBef>
            </a:pPr>
            <a:r>
              <a:rPr lang="en-US" sz="1400"/>
              <a:t>Before discussing the details of your product, it's crucial to establish context and articulate its necessity.</a:t>
            </a:r>
          </a:p>
          <a:p>
            <a:pPr lvl="1">
              <a:spcBef>
                <a:spcPts val="1200"/>
              </a:spcBef>
            </a:pPr>
            <a:r>
              <a:rPr lang="en-US" sz="1400"/>
              <a:t>The problem gains additional importance if your solution addresses a problem that may not be immediately apparent to the investor. Consider the typical investor's profile you encounter and their familiarity with the issue at hand.</a:t>
            </a:r>
          </a:p>
          <a:p>
            <a:pPr lvl="1">
              <a:spcBef>
                <a:spcPts val="1200"/>
              </a:spcBef>
            </a:pPr>
            <a:r>
              <a:rPr lang="en-US" sz="1400"/>
              <a:t>Ideally, your argument should connect your product to a broader, globally recognized issue. Investors are often motivated by the opportunity to contribute to solving significant challenges facing humanity. Alternatively, you can highlight the specific difficulties your potential customers face in the absence of your product.</a:t>
            </a:r>
          </a:p>
          <a:p>
            <a:pPr lvl="1">
              <a:spcBef>
                <a:spcPts val="1200"/>
              </a:spcBef>
            </a:pPr>
            <a:r>
              <a:rPr lang="en-US" sz="1400"/>
              <a:t>Emphasizing your point with solid data can significantly strengthen your case, setting you apart from many startups. This data could stem from industry reports or your own research, such as interviews and surveys with prospective customers. </a:t>
            </a:r>
          </a:p>
        </p:txBody>
      </p:sp>
      <p:sp>
        <p:nvSpPr>
          <p:cNvPr id="10" name="Title 2">
            <a:extLst>
              <a:ext uri="{FF2B5EF4-FFF2-40B4-BE49-F238E27FC236}">
                <a16:creationId xmlns:a16="http://schemas.microsoft.com/office/drawing/2014/main" id="{C01B3BF9-8DAB-61EB-F452-7C1887F505E3}"/>
              </a:ext>
            </a:extLst>
          </p:cNvPr>
          <p:cNvSpPr>
            <a:spLocks noGrp="1"/>
          </p:cNvSpPr>
          <p:nvPr>
            <p:ph type="title"/>
          </p:nvPr>
        </p:nvSpPr>
        <p:spPr>
          <a:xfrm>
            <a:off x="334963" y="332656"/>
            <a:ext cx="9325430" cy="387798"/>
          </a:xfrm>
        </p:spPr>
        <p:txBody>
          <a:bodyPr vert="horz">
            <a:normAutofit/>
          </a:bodyPr>
          <a:lstStyle/>
          <a:p>
            <a:r>
              <a:rPr lang="en-US"/>
              <a:t>The Problem slide</a:t>
            </a:r>
          </a:p>
        </p:txBody>
      </p:sp>
      <p:sp>
        <p:nvSpPr>
          <p:cNvPr id="14" name="Text Placeholder 4">
            <a:extLst>
              <a:ext uri="{FF2B5EF4-FFF2-40B4-BE49-F238E27FC236}">
                <a16:creationId xmlns:a16="http://schemas.microsoft.com/office/drawing/2014/main" id="{2972C013-7AB2-11B7-0AD9-6BA8241189E8}"/>
              </a:ext>
            </a:extLst>
          </p:cNvPr>
          <p:cNvSpPr txBox="1">
            <a:spLocks/>
          </p:cNvSpPr>
          <p:nvPr/>
        </p:nvSpPr>
        <p:spPr>
          <a:xfrm>
            <a:off x="7924800" y="1268413"/>
            <a:ext cx="3932238" cy="5256211"/>
          </a:xfrm>
          <a:prstGeom prst="rect">
            <a:avLst/>
          </a:prstGeom>
          <a:solidFill>
            <a:schemeClr val="tx2"/>
          </a:solidFill>
        </p:spPr>
        <p:txBody>
          <a:bodyPr vert="horz" lIns="288000" tIns="1080000" rIns="288000" bIns="216000" rtlCol="0">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solidFill>
                  <a:schemeClr val="bg1"/>
                </a:solidFill>
              </a:rPr>
              <a:t>Key questions</a:t>
            </a:r>
            <a:br>
              <a:rPr lang="en-US" sz="2000" b="1">
                <a:solidFill>
                  <a:schemeClr val="bg1"/>
                </a:solidFill>
              </a:rPr>
            </a:br>
            <a:r>
              <a:rPr lang="en-US" sz="2000" b="1">
                <a:solidFill>
                  <a:schemeClr val="bg1"/>
                </a:solidFill>
              </a:rPr>
              <a:t>to answer</a:t>
            </a:r>
            <a:endParaRPr lang="en-US" sz="1400">
              <a:solidFill>
                <a:schemeClr val="bg1"/>
              </a:solidFill>
            </a:endParaRPr>
          </a:p>
          <a:p>
            <a:pPr marL="266700" lvl="1" indent="-266700">
              <a:spcBef>
                <a:spcPts val="2400"/>
              </a:spcBef>
              <a:buFont typeface="+mj-lt"/>
              <a:buAutoNum type="arabicPeriod"/>
            </a:pPr>
            <a:r>
              <a:rPr lang="en-US">
                <a:solidFill>
                  <a:schemeClr val="bg1"/>
                </a:solidFill>
              </a:rPr>
              <a:t>Describe a customer’s searing pain. </a:t>
            </a:r>
          </a:p>
          <a:p>
            <a:pPr marL="266700" lvl="1" indent="-266700">
              <a:spcBef>
                <a:spcPts val="1200"/>
              </a:spcBef>
              <a:buFont typeface="+mj-lt"/>
              <a:buAutoNum type="arabicPeriod"/>
            </a:pPr>
            <a:r>
              <a:rPr lang="en-US">
                <a:solidFill>
                  <a:schemeClr val="bg1"/>
                </a:solidFill>
              </a:rPr>
              <a:t>What is the problem? How big is it?</a:t>
            </a:r>
          </a:p>
          <a:p>
            <a:pPr marL="266700" lvl="1" indent="-266700">
              <a:spcBef>
                <a:spcPts val="1200"/>
              </a:spcBef>
              <a:buFont typeface="+mj-lt"/>
              <a:buAutoNum type="arabicPeriod"/>
            </a:pPr>
            <a:r>
              <a:rPr lang="en-US">
                <a:solidFill>
                  <a:schemeClr val="bg1"/>
                </a:solidFill>
              </a:rPr>
              <a:t>How are they solving the problem today?</a:t>
            </a:r>
          </a:p>
          <a:p>
            <a:pPr marL="266700" lvl="1" indent="-266700">
              <a:spcBef>
                <a:spcPts val="1200"/>
              </a:spcBef>
              <a:buFont typeface="+mj-lt"/>
              <a:buAutoNum type="arabicPeriod"/>
            </a:pPr>
            <a:r>
              <a:rPr lang="en-US">
                <a:solidFill>
                  <a:schemeClr val="bg1"/>
                </a:solidFill>
              </a:rPr>
              <a:t>How much time, money, and energy are they investing in solving the problem?</a:t>
            </a:r>
          </a:p>
        </p:txBody>
      </p:sp>
      <p:pic>
        <p:nvPicPr>
          <p:cNvPr id="17" name="Graphic 16">
            <a:extLst>
              <a:ext uri="{FF2B5EF4-FFF2-40B4-BE49-F238E27FC236}">
                <a16:creationId xmlns:a16="http://schemas.microsoft.com/office/drawing/2014/main" id="{173CECC7-3D66-B51C-75EA-A3694D62B69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28646" y="1568766"/>
            <a:ext cx="576000" cy="576000"/>
          </a:xfrm>
          <a:prstGeom prst="rect">
            <a:avLst/>
          </a:prstGeom>
        </p:spPr>
      </p:pic>
      <p:sp>
        <p:nvSpPr>
          <p:cNvPr id="6" name="Oval 5">
            <a:extLst>
              <a:ext uri="{FF2B5EF4-FFF2-40B4-BE49-F238E27FC236}">
                <a16:creationId xmlns:a16="http://schemas.microsoft.com/office/drawing/2014/main" id="{C4A9A922-FB29-A79A-E42C-0BFDA4F5D7AB}"/>
              </a:ext>
            </a:extLst>
          </p:cNvPr>
          <p:cNvSpPr>
            <a:spLocks noChangeAspect="1"/>
          </p:cNvSpPr>
          <p:nvPr/>
        </p:nvSpPr>
        <p:spPr>
          <a:xfrm>
            <a:off x="623392" y="1160150"/>
            <a:ext cx="648318" cy="648318"/>
          </a:xfrm>
          <a:prstGeom prst="ellipse">
            <a:avLst/>
          </a:prstGeom>
          <a:solidFill>
            <a:schemeClr val="bg1"/>
          </a:solidFill>
          <a:ln w="12700">
            <a:solidFill>
              <a:schemeClr val="accent1"/>
            </a:solidFill>
          </a:ln>
        </p:spPr>
        <p:txBody>
          <a:bodyPr vert="horz" lIns="0" tIns="0" rIns="0" bIns="0" rtlCol="0" anchor="ctr">
            <a:noAutofit/>
          </a:bodyPr>
          <a:lstStyle/>
          <a:p>
            <a:pPr algn="ctr">
              <a:spcBef>
                <a:spcPts val="1200"/>
              </a:spcBef>
            </a:pPr>
            <a:endParaRPr lang="en-US" sz="1400">
              <a:latin typeface="Arial" panose="020B0604020202020204" pitchFamily="34" charset="0"/>
              <a:cs typeface="Arial" panose="020B0604020202020204" pitchFamily="34" charset="0"/>
            </a:endParaRPr>
          </a:p>
        </p:txBody>
      </p:sp>
      <p:pic>
        <p:nvPicPr>
          <p:cNvPr id="8" name="Graphic 7">
            <a:extLst>
              <a:ext uri="{FF2B5EF4-FFF2-40B4-BE49-F238E27FC236}">
                <a16:creationId xmlns:a16="http://schemas.microsoft.com/office/drawing/2014/main" id="{6E76A8C5-05D5-A0FB-D5DB-8138B7A11AF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49551" y="1280198"/>
            <a:ext cx="396000" cy="347263"/>
          </a:xfrm>
          <a:prstGeom prst="rect">
            <a:avLst/>
          </a:prstGeom>
        </p:spPr>
      </p:pic>
    </p:spTree>
    <p:extLst>
      <p:ext uri="{BB962C8B-B14F-4D97-AF65-F5344CB8AC3E}">
        <p14:creationId xmlns:p14="http://schemas.microsoft.com/office/powerpoint/2010/main" val="4116888834"/>
      </p:ext>
    </p:extLst>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86FA7426-C5E3-6CE1-A064-C85D0A0C23BC}"/>
              </a:ext>
            </a:extLst>
          </p:cNvPr>
          <p:cNvSpPr>
            <a:spLocks noGrp="1"/>
          </p:cNvSpPr>
          <p:nvPr>
            <p:ph type="title"/>
          </p:nvPr>
        </p:nvSpPr>
        <p:spPr/>
        <p:txBody>
          <a:bodyPr vert="horz"/>
          <a:lstStyle/>
          <a:p>
            <a:r>
              <a:rPr lang="en-US"/>
              <a:t>The Problem</a:t>
            </a:r>
          </a:p>
        </p:txBody>
      </p:sp>
      <p:sp>
        <p:nvSpPr>
          <p:cNvPr id="7" name="Text Placeholder 6">
            <a:extLst>
              <a:ext uri="{FF2B5EF4-FFF2-40B4-BE49-F238E27FC236}">
                <a16:creationId xmlns:a16="http://schemas.microsoft.com/office/drawing/2014/main" id="{0430EF01-A423-D7E5-6F50-9B1FEC5E683A}"/>
              </a:ext>
            </a:extLst>
          </p:cNvPr>
          <p:cNvSpPr>
            <a:spLocks noGrp="1"/>
          </p:cNvSpPr>
          <p:nvPr>
            <p:ph type="body" sz="quarter" idx="10"/>
          </p:nvPr>
        </p:nvSpPr>
        <p:spPr/>
        <p:txBody>
          <a:bodyPr/>
          <a:lstStyle/>
          <a:p>
            <a:r>
              <a:rPr lang="en-US"/>
              <a:t>Action title summarizing the content of the slide</a:t>
            </a:r>
          </a:p>
        </p:txBody>
      </p:sp>
      <p:grpSp>
        <p:nvGrpSpPr>
          <p:cNvPr id="55" name="Group 54">
            <a:extLst>
              <a:ext uri="{FF2B5EF4-FFF2-40B4-BE49-F238E27FC236}">
                <a16:creationId xmlns:a16="http://schemas.microsoft.com/office/drawing/2014/main" id="{CD1B284A-046C-6433-B298-1E1B84986C7D}"/>
              </a:ext>
            </a:extLst>
          </p:cNvPr>
          <p:cNvGrpSpPr/>
          <p:nvPr/>
        </p:nvGrpSpPr>
        <p:grpSpPr>
          <a:xfrm>
            <a:off x="0" y="2296175"/>
            <a:ext cx="12192000" cy="2984789"/>
            <a:chOff x="0" y="1758850"/>
            <a:chExt cx="12192000" cy="2984789"/>
          </a:xfrm>
        </p:grpSpPr>
        <p:sp>
          <p:nvSpPr>
            <p:cNvPr id="25" name="TextBox 24">
              <a:extLst>
                <a:ext uri="{FF2B5EF4-FFF2-40B4-BE49-F238E27FC236}">
                  <a16:creationId xmlns:a16="http://schemas.microsoft.com/office/drawing/2014/main" id="{4E2355D0-2DF8-3906-2D08-66B0239044A9}"/>
                </a:ext>
              </a:extLst>
            </p:cNvPr>
            <p:cNvSpPr txBox="1">
              <a:spLocks/>
            </p:cNvSpPr>
            <p:nvPr/>
          </p:nvSpPr>
          <p:spPr>
            <a:xfrm>
              <a:off x="0" y="2114361"/>
              <a:ext cx="12192000" cy="2629278"/>
            </a:xfrm>
            <a:prstGeom prst="rect">
              <a:avLst/>
            </a:prstGeom>
            <a:solidFill>
              <a:schemeClr val="bg2"/>
            </a:solidFill>
          </p:spPr>
          <p:txBody>
            <a:bodyPr vert="horz" wrap="square" lIns="108000" tIns="72000" rIns="108000" bIns="72000" rtlCol="0" anchor="ctr">
              <a:noAutofit/>
            </a:bodyPr>
            <a:lstStyle>
              <a:lvl1pPr marL="0" indent="0" algn="l" defTabSz="914400" rtl="0" eaLnBrk="1" latinLnBrk="0" hangingPunct="1">
                <a:lnSpc>
                  <a:spcPct val="100000"/>
                </a:lnSpc>
                <a:spcBef>
                  <a:spcPts val="400"/>
                </a:spcBef>
                <a:buFont typeface="Arial" panose="020B0604020202020204" pitchFamily="34" charset="0"/>
                <a:buNone/>
                <a:defRPr sz="1400" kern="1200">
                  <a:solidFill>
                    <a:schemeClr val="tx1"/>
                  </a:solidFill>
                  <a:latin typeface="+mn-lt"/>
                  <a:ea typeface="+mn-ea"/>
                  <a:cs typeface="+mn-cs"/>
                </a:defRPr>
              </a:lvl1pPr>
              <a:lvl2pPr marL="141288" indent="-141288" algn="l" defTabSz="914400" rtl="0" eaLnBrk="1" latinLnBrk="0" hangingPunct="1">
                <a:lnSpc>
                  <a:spcPct val="100000"/>
                </a:lnSpc>
                <a:spcBef>
                  <a:spcPts val="400"/>
                </a:spcBef>
                <a:buFont typeface="Arial" panose="020B0604020202020204" pitchFamily="34" charset="0"/>
                <a:buChar char="•"/>
                <a:defRPr sz="1400" kern="1200">
                  <a:solidFill>
                    <a:schemeClr val="tx1"/>
                  </a:solidFill>
                  <a:latin typeface="+mn-lt"/>
                  <a:ea typeface="+mn-ea"/>
                  <a:cs typeface="+mn-cs"/>
                </a:defRPr>
              </a:lvl2pPr>
              <a:lvl3pPr marL="269875" indent="-122238" algn="l" defTabSz="914400" rtl="0" eaLnBrk="1" latinLnBrk="0" hangingPunct="1">
                <a:lnSpc>
                  <a:spcPct val="100000"/>
                </a:lnSpc>
                <a:spcBef>
                  <a:spcPts val="200"/>
                </a:spcBef>
                <a:buFont typeface="Montserrat" panose="00000500000000000000" pitchFamily="2" charset="0"/>
                <a:buChar char="-"/>
                <a:defRPr sz="1400" kern="1200">
                  <a:solidFill>
                    <a:schemeClr val="tx1"/>
                  </a:solidFill>
                  <a:latin typeface="+mn-lt"/>
                  <a:ea typeface="+mn-ea"/>
                  <a:cs typeface="+mn-cs"/>
                </a:defRPr>
              </a:lvl3pPr>
              <a:lvl4pPr marL="407988" indent="-138113" algn="l" defTabSz="914400" rtl="0" eaLnBrk="1" latinLnBrk="0" hangingPunct="1">
                <a:lnSpc>
                  <a:spcPct val="100000"/>
                </a:lnSpc>
                <a:spcBef>
                  <a:spcPts val="200"/>
                </a:spcBef>
                <a:buFont typeface="Arial" panose="020B0604020202020204" pitchFamily="34" charset="0"/>
                <a:buChar char="•"/>
                <a:defRPr sz="1400" kern="1200">
                  <a:solidFill>
                    <a:schemeClr val="tx1"/>
                  </a:solidFill>
                  <a:latin typeface="+mn-lt"/>
                  <a:ea typeface="+mn-ea"/>
                  <a:cs typeface="+mn-cs"/>
                </a:defRPr>
              </a:lvl4pPr>
              <a:lvl5pPr marL="538163" indent="-123825" algn="l" defTabSz="914400" rtl="0" eaLnBrk="1" latinLnBrk="0" hangingPunct="1">
                <a:lnSpc>
                  <a:spcPct val="100000"/>
                </a:lnSpc>
                <a:spcBef>
                  <a:spcPts val="200"/>
                </a:spcBef>
                <a:buFont typeface="Montserrat" panose="00000500000000000000" pitchFamily="2"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en-US" sz="1600" b="1"/>
            </a:p>
          </p:txBody>
        </p:sp>
        <p:sp>
          <p:nvSpPr>
            <p:cNvPr id="26" name="Oval 12">
              <a:extLst>
                <a:ext uri="{FF2B5EF4-FFF2-40B4-BE49-F238E27FC236}">
                  <a16:creationId xmlns:a16="http://schemas.microsoft.com/office/drawing/2014/main" id="{1ABC96F1-6DCF-658A-76CA-652C1E46DABD}"/>
                </a:ext>
              </a:extLst>
            </p:cNvPr>
            <p:cNvSpPr>
              <a:spLocks noChangeArrowheads="1"/>
            </p:cNvSpPr>
            <p:nvPr/>
          </p:nvSpPr>
          <p:spPr bwMode="auto">
            <a:xfrm>
              <a:off x="1726042" y="1758850"/>
              <a:ext cx="711024" cy="711024"/>
            </a:xfrm>
            <a:prstGeom prst="ellipse">
              <a:avLst/>
            </a:prstGeom>
            <a:solidFill>
              <a:schemeClr val="bg1"/>
            </a:solidFill>
            <a:ln w="12700">
              <a:solidFill>
                <a:schemeClr val="accent1"/>
              </a:solidFill>
            </a:ln>
          </p:spPr>
          <p:txBody>
            <a:bodyPr vert="horz" lIns="0" tIns="0" rIns="0" bIns="0" rtlCol="0" anchor="ctr">
              <a:noAutofit/>
            </a:bodyPr>
            <a:lstStyle/>
            <a:p>
              <a:pPr algn="ctr">
                <a:spcBef>
                  <a:spcPts val="1200"/>
                </a:spcBef>
              </a:pPr>
              <a:endParaRPr lang="en-US" sz="1400">
                <a:latin typeface="Arial" panose="020B0604020202020204" pitchFamily="34" charset="0"/>
                <a:cs typeface="Arial" panose="020B0604020202020204" pitchFamily="34" charset="0"/>
                <a:sym typeface="Arial"/>
              </a:endParaRPr>
            </a:p>
          </p:txBody>
        </p:sp>
        <p:sp>
          <p:nvSpPr>
            <p:cNvPr id="27" name="Text Placeholder 5">
              <a:extLst>
                <a:ext uri="{FF2B5EF4-FFF2-40B4-BE49-F238E27FC236}">
                  <a16:creationId xmlns:a16="http://schemas.microsoft.com/office/drawing/2014/main" id="{9B2FB090-064C-C7ED-B36B-3B76C962FD6F}"/>
                </a:ext>
              </a:extLst>
            </p:cNvPr>
            <p:cNvSpPr txBox="1">
              <a:spLocks/>
            </p:cNvSpPr>
            <p:nvPr/>
          </p:nvSpPr>
          <p:spPr>
            <a:xfrm>
              <a:off x="659396" y="2660229"/>
              <a:ext cx="2844316" cy="492443"/>
            </a:xfrm>
            <a:prstGeom prst="rect">
              <a:avLst/>
            </a:prstGeom>
          </p:spPr>
          <p:txBody>
            <a:bodyPr vert="horz" wrap="square" lIns="0" tIns="0" rIns="0" bIns="0" rtlCol="0" anchor="t">
              <a:spAutoFit/>
            </a:bodyPr>
            <a:lstStyle>
              <a:lvl1pPr marL="0" indent="0" algn="l" defTabSz="914400" rtl="0" eaLnBrk="1" latinLnBrk="0" hangingPunct="1">
                <a:lnSpc>
                  <a:spcPct val="100000"/>
                </a:lnSpc>
                <a:spcBef>
                  <a:spcPts val="400"/>
                </a:spcBef>
                <a:buFont typeface="Arial" panose="020B0604020202020204" pitchFamily="34" charset="0"/>
                <a:buNone/>
                <a:defRPr sz="1400" kern="1200">
                  <a:solidFill>
                    <a:schemeClr val="tx1"/>
                  </a:solidFill>
                  <a:latin typeface="Montserrat" panose="00000500000000000000" pitchFamily="2" charset="0"/>
                  <a:ea typeface="+mn-ea"/>
                  <a:cs typeface="+mn-cs"/>
                  <a:sym typeface="Montserrat" panose="00000500000000000000" pitchFamily="2" charset="0"/>
                </a:defRPr>
              </a:lvl1pPr>
              <a:lvl2pPr marL="141288" indent="-141288" algn="l" defTabSz="914400" rtl="0" eaLnBrk="1" latinLnBrk="0" hangingPunct="1">
                <a:lnSpc>
                  <a:spcPct val="100000"/>
                </a:lnSpc>
                <a:spcBef>
                  <a:spcPts val="400"/>
                </a:spcBef>
                <a:buFont typeface="Arial" panose="020B0604020202020204" pitchFamily="34"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2pPr>
              <a:lvl3pPr marL="269875" indent="-122238" algn="l" defTabSz="914400" rtl="0" eaLnBrk="1" latinLnBrk="0" hangingPunct="1">
                <a:lnSpc>
                  <a:spcPct val="100000"/>
                </a:lnSpc>
                <a:spcBef>
                  <a:spcPts val="200"/>
                </a:spcBef>
                <a:buFont typeface="Montserrat" panose="00000500000000000000" pitchFamily="2"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3pPr>
              <a:lvl4pPr marL="407988" indent="-138113" algn="l" defTabSz="914400" rtl="0" eaLnBrk="1" latinLnBrk="0" hangingPunct="1">
                <a:lnSpc>
                  <a:spcPct val="100000"/>
                </a:lnSpc>
                <a:spcBef>
                  <a:spcPts val="200"/>
                </a:spcBef>
                <a:buFont typeface="Arial" panose="020B0604020202020204" pitchFamily="34"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4pPr>
              <a:lvl5pPr marL="538163" indent="-123825" algn="l" defTabSz="914400" rtl="0" eaLnBrk="1" latinLnBrk="0" hangingPunct="1">
                <a:lnSpc>
                  <a:spcPct val="100000"/>
                </a:lnSpc>
                <a:spcBef>
                  <a:spcPts val="200"/>
                </a:spcBef>
                <a:buFont typeface="Montserrat" panose="00000500000000000000" pitchFamily="2"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spcBef>
                  <a:spcPts val="0"/>
                </a:spcBef>
              </a:pPr>
              <a:r>
                <a:rPr lang="en-US" sz="1600" b="1">
                  <a:latin typeface="+mn-lt"/>
                </a:rPr>
                <a:t>Problem</a:t>
              </a:r>
              <a:br>
                <a:rPr lang="en-US" sz="1600" b="1">
                  <a:latin typeface="+mn-lt"/>
                </a:rPr>
              </a:br>
              <a:r>
                <a:rPr lang="en-US" sz="1600" b="1">
                  <a:latin typeface="+mn-lt"/>
                </a:rPr>
                <a:t>Number 1 </a:t>
              </a:r>
            </a:p>
          </p:txBody>
        </p:sp>
        <p:sp>
          <p:nvSpPr>
            <p:cNvPr id="28" name="Text Placeholder 5">
              <a:extLst>
                <a:ext uri="{FF2B5EF4-FFF2-40B4-BE49-F238E27FC236}">
                  <a16:creationId xmlns:a16="http://schemas.microsoft.com/office/drawing/2014/main" id="{9AC520D4-D0C8-59EA-E697-8E83F4307E20}"/>
                </a:ext>
              </a:extLst>
            </p:cNvPr>
            <p:cNvSpPr txBox="1">
              <a:spLocks/>
            </p:cNvSpPr>
            <p:nvPr/>
          </p:nvSpPr>
          <p:spPr>
            <a:xfrm>
              <a:off x="4673842" y="2660229"/>
              <a:ext cx="2844316" cy="492443"/>
            </a:xfrm>
            <a:prstGeom prst="rect">
              <a:avLst/>
            </a:prstGeom>
          </p:spPr>
          <p:txBody>
            <a:bodyPr vert="horz" wrap="square" lIns="0" tIns="0" rIns="0" bIns="0" rtlCol="0" anchor="t">
              <a:spAutoFit/>
            </a:bodyPr>
            <a:lstStyle>
              <a:lvl1pPr marL="0" indent="0" algn="l" defTabSz="914400" rtl="0" eaLnBrk="1" latinLnBrk="0" hangingPunct="1">
                <a:lnSpc>
                  <a:spcPct val="100000"/>
                </a:lnSpc>
                <a:spcBef>
                  <a:spcPts val="400"/>
                </a:spcBef>
                <a:buFont typeface="Arial" panose="020B0604020202020204" pitchFamily="34" charset="0"/>
                <a:buNone/>
                <a:defRPr sz="1400" kern="1200">
                  <a:solidFill>
                    <a:schemeClr val="tx1"/>
                  </a:solidFill>
                  <a:latin typeface="Montserrat" panose="00000500000000000000" pitchFamily="2" charset="0"/>
                  <a:ea typeface="+mn-ea"/>
                  <a:cs typeface="+mn-cs"/>
                  <a:sym typeface="Montserrat" panose="00000500000000000000" pitchFamily="2" charset="0"/>
                </a:defRPr>
              </a:lvl1pPr>
              <a:lvl2pPr marL="141288" indent="-141288" algn="l" defTabSz="914400" rtl="0" eaLnBrk="1" latinLnBrk="0" hangingPunct="1">
                <a:lnSpc>
                  <a:spcPct val="100000"/>
                </a:lnSpc>
                <a:spcBef>
                  <a:spcPts val="400"/>
                </a:spcBef>
                <a:buFont typeface="Arial" panose="020B0604020202020204" pitchFamily="34"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2pPr>
              <a:lvl3pPr marL="269875" indent="-122238" algn="l" defTabSz="914400" rtl="0" eaLnBrk="1" latinLnBrk="0" hangingPunct="1">
                <a:lnSpc>
                  <a:spcPct val="100000"/>
                </a:lnSpc>
                <a:spcBef>
                  <a:spcPts val="200"/>
                </a:spcBef>
                <a:buFont typeface="Montserrat" panose="00000500000000000000" pitchFamily="2"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3pPr>
              <a:lvl4pPr marL="407988" indent="-138113" algn="l" defTabSz="914400" rtl="0" eaLnBrk="1" latinLnBrk="0" hangingPunct="1">
                <a:lnSpc>
                  <a:spcPct val="100000"/>
                </a:lnSpc>
                <a:spcBef>
                  <a:spcPts val="200"/>
                </a:spcBef>
                <a:buFont typeface="Arial" panose="020B0604020202020204" pitchFamily="34"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4pPr>
              <a:lvl5pPr marL="538163" indent="-123825" algn="l" defTabSz="914400" rtl="0" eaLnBrk="1" latinLnBrk="0" hangingPunct="1">
                <a:lnSpc>
                  <a:spcPct val="100000"/>
                </a:lnSpc>
                <a:spcBef>
                  <a:spcPts val="200"/>
                </a:spcBef>
                <a:buFont typeface="Montserrat" panose="00000500000000000000" pitchFamily="2"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spcBef>
                  <a:spcPts val="0"/>
                </a:spcBef>
              </a:pPr>
              <a:r>
                <a:rPr lang="en-US" sz="1600" b="1">
                  <a:latin typeface="+mn-lt"/>
                </a:rPr>
                <a:t>Problem</a:t>
              </a:r>
              <a:br>
                <a:rPr lang="en-US" sz="1600" b="1">
                  <a:latin typeface="+mn-lt"/>
                </a:rPr>
              </a:br>
              <a:r>
                <a:rPr lang="en-US" sz="1600" b="1">
                  <a:latin typeface="+mn-lt"/>
                </a:rPr>
                <a:t>Number 2</a:t>
              </a:r>
            </a:p>
          </p:txBody>
        </p:sp>
        <p:sp>
          <p:nvSpPr>
            <p:cNvPr id="29" name="Text Placeholder 5">
              <a:extLst>
                <a:ext uri="{FF2B5EF4-FFF2-40B4-BE49-F238E27FC236}">
                  <a16:creationId xmlns:a16="http://schemas.microsoft.com/office/drawing/2014/main" id="{5F9EBE0F-2D06-305A-EDDB-1781D722EB2A}"/>
                </a:ext>
              </a:extLst>
            </p:cNvPr>
            <p:cNvSpPr txBox="1">
              <a:spLocks/>
            </p:cNvSpPr>
            <p:nvPr/>
          </p:nvSpPr>
          <p:spPr>
            <a:xfrm>
              <a:off x="8688288" y="2660229"/>
              <a:ext cx="2844316" cy="492443"/>
            </a:xfrm>
            <a:prstGeom prst="rect">
              <a:avLst/>
            </a:prstGeom>
          </p:spPr>
          <p:txBody>
            <a:bodyPr vert="horz" wrap="square" lIns="0" tIns="0" rIns="0" bIns="0" rtlCol="0" anchor="t">
              <a:spAutoFit/>
            </a:bodyPr>
            <a:lstStyle>
              <a:lvl1pPr marL="0" indent="0" algn="l" defTabSz="914400" rtl="0" eaLnBrk="1" latinLnBrk="0" hangingPunct="1">
                <a:lnSpc>
                  <a:spcPct val="100000"/>
                </a:lnSpc>
                <a:spcBef>
                  <a:spcPts val="400"/>
                </a:spcBef>
                <a:buFont typeface="Arial" panose="020B0604020202020204" pitchFamily="34" charset="0"/>
                <a:buNone/>
                <a:defRPr sz="1400" kern="1200">
                  <a:solidFill>
                    <a:schemeClr val="tx1"/>
                  </a:solidFill>
                  <a:latin typeface="Montserrat" panose="00000500000000000000" pitchFamily="2" charset="0"/>
                  <a:ea typeface="+mn-ea"/>
                  <a:cs typeface="+mn-cs"/>
                  <a:sym typeface="Montserrat" panose="00000500000000000000" pitchFamily="2" charset="0"/>
                </a:defRPr>
              </a:lvl1pPr>
              <a:lvl2pPr marL="141288" indent="-141288" algn="l" defTabSz="914400" rtl="0" eaLnBrk="1" latinLnBrk="0" hangingPunct="1">
                <a:lnSpc>
                  <a:spcPct val="100000"/>
                </a:lnSpc>
                <a:spcBef>
                  <a:spcPts val="400"/>
                </a:spcBef>
                <a:buFont typeface="Arial" panose="020B0604020202020204" pitchFamily="34"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2pPr>
              <a:lvl3pPr marL="269875" indent="-122238" algn="l" defTabSz="914400" rtl="0" eaLnBrk="1" latinLnBrk="0" hangingPunct="1">
                <a:lnSpc>
                  <a:spcPct val="100000"/>
                </a:lnSpc>
                <a:spcBef>
                  <a:spcPts val="200"/>
                </a:spcBef>
                <a:buFont typeface="Montserrat" panose="00000500000000000000" pitchFamily="2"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3pPr>
              <a:lvl4pPr marL="407988" indent="-138113" algn="l" defTabSz="914400" rtl="0" eaLnBrk="1" latinLnBrk="0" hangingPunct="1">
                <a:lnSpc>
                  <a:spcPct val="100000"/>
                </a:lnSpc>
                <a:spcBef>
                  <a:spcPts val="200"/>
                </a:spcBef>
                <a:buFont typeface="Arial" panose="020B0604020202020204" pitchFamily="34"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4pPr>
              <a:lvl5pPr marL="538163" indent="-123825" algn="l" defTabSz="914400" rtl="0" eaLnBrk="1" latinLnBrk="0" hangingPunct="1">
                <a:lnSpc>
                  <a:spcPct val="100000"/>
                </a:lnSpc>
                <a:spcBef>
                  <a:spcPts val="200"/>
                </a:spcBef>
                <a:buFont typeface="Montserrat" panose="00000500000000000000" pitchFamily="2"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spcBef>
                  <a:spcPts val="0"/>
                </a:spcBef>
              </a:pPr>
              <a:r>
                <a:rPr lang="en-US" sz="1600" b="1">
                  <a:latin typeface="+mn-lt"/>
                </a:rPr>
                <a:t>Problem</a:t>
              </a:r>
              <a:br>
                <a:rPr lang="en-US" sz="1600" b="1">
                  <a:latin typeface="+mn-lt"/>
                </a:rPr>
              </a:br>
              <a:r>
                <a:rPr lang="en-US" sz="1600" b="1">
                  <a:latin typeface="+mn-lt"/>
                </a:rPr>
                <a:t>Number 3</a:t>
              </a:r>
            </a:p>
          </p:txBody>
        </p:sp>
        <p:sp>
          <p:nvSpPr>
            <p:cNvPr id="30" name="Oval 29">
              <a:extLst>
                <a:ext uri="{FF2B5EF4-FFF2-40B4-BE49-F238E27FC236}">
                  <a16:creationId xmlns:a16="http://schemas.microsoft.com/office/drawing/2014/main" id="{3FE096CE-9562-0D8B-42F8-E7560F094A3F}"/>
                </a:ext>
              </a:extLst>
            </p:cNvPr>
            <p:cNvSpPr>
              <a:spLocks noChangeArrowheads="1"/>
            </p:cNvSpPr>
            <p:nvPr/>
          </p:nvSpPr>
          <p:spPr bwMode="auto">
            <a:xfrm>
              <a:off x="5740488" y="1758850"/>
              <a:ext cx="711024" cy="711024"/>
            </a:xfrm>
            <a:prstGeom prst="ellipse">
              <a:avLst/>
            </a:prstGeom>
            <a:solidFill>
              <a:schemeClr val="bg1"/>
            </a:solidFill>
            <a:ln w="12700">
              <a:solidFill>
                <a:schemeClr val="accent1"/>
              </a:solidFill>
            </a:ln>
          </p:spPr>
          <p:txBody>
            <a:bodyPr vert="horz" lIns="0" tIns="0" rIns="0" bIns="0" rtlCol="0" anchor="ctr">
              <a:noAutofit/>
            </a:bodyPr>
            <a:lstStyle/>
            <a:p>
              <a:pPr algn="ctr">
                <a:spcBef>
                  <a:spcPts val="1200"/>
                </a:spcBef>
              </a:pPr>
              <a:endParaRPr lang="en-US" sz="1400">
                <a:latin typeface="Arial" panose="020B0604020202020204" pitchFamily="34" charset="0"/>
                <a:cs typeface="Arial" panose="020B0604020202020204" pitchFamily="34" charset="0"/>
                <a:sym typeface="Arial"/>
              </a:endParaRPr>
            </a:p>
          </p:txBody>
        </p:sp>
        <p:sp>
          <p:nvSpPr>
            <p:cNvPr id="31" name="Oval 30">
              <a:extLst>
                <a:ext uri="{FF2B5EF4-FFF2-40B4-BE49-F238E27FC236}">
                  <a16:creationId xmlns:a16="http://schemas.microsoft.com/office/drawing/2014/main" id="{7F513A94-076B-FD83-F8EC-27AC2BC13908}"/>
                </a:ext>
              </a:extLst>
            </p:cNvPr>
            <p:cNvSpPr>
              <a:spLocks noChangeArrowheads="1"/>
            </p:cNvSpPr>
            <p:nvPr/>
          </p:nvSpPr>
          <p:spPr bwMode="auto">
            <a:xfrm>
              <a:off x="9754934" y="1758850"/>
              <a:ext cx="711024" cy="711024"/>
            </a:xfrm>
            <a:prstGeom prst="ellipse">
              <a:avLst/>
            </a:prstGeom>
            <a:solidFill>
              <a:schemeClr val="bg1"/>
            </a:solidFill>
            <a:ln w="12700">
              <a:solidFill>
                <a:schemeClr val="accent1"/>
              </a:solidFill>
            </a:ln>
          </p:spPr>
          <p:txBody>
            <a:bodyPr vert="horz" lIns="0" tIns="0" rIns="0" bIns="0" rtlCol="0" anchor="ctr">
              <a:noAutofit/>
            </a:bodyPr>
            <a:lstStyle/>
            <a:p>
              <a:pPr algn="ctr">
                <a:spcBef>
                  <a:spcPts val="1200"/>
                </a:spcBef>
              </a:pPr>
              <a:endParaRPr lang="en-US" sz="1400">
                <a:latin typeface="Arial" panose="020B0604020202020204" pitchFamily="34" charset="0"/>
                <a:cs typeface="Arial" panose="020B0604020202020204" pitchFamily="34" charset="0"/>
                <a:sym typeface="Arial"/>
              </a:endParaRPr>
            </a:p>
          </p:txBody>
        </p:sp>
        <p:sp>
          <p:nvSpPr>
            <p:cNvPr id="32" name="Text Placeholder 5">
              <a:extLst>
                <a:ext uri="{FF2B5EF4-FFF2-40B4-BE49-F238E27FC236}">
                  <a16:creationId xmlns:a16="http://schemas.microsoft.com/office/drawing/2014/main" id="{FF5930E2-0A08-998D-2FD6-311B29F04F99}"/>
                </a:ext>
              </a:extLst>
            </p:cNvPr>
            <p:cNvSpPr txBox="1">
              <a:spLocks/>
            </p:cNvSpPr>
            <p:nvPr/>
          </p:nvSpPr>
          <p:spPr>
            <a:xfrm>
              <a:off x="659396" y="3343026"/>
              <a:ext cx="2844316" cy="1077218"/>
            </a:xfrm>
            <a:prstGeom prst="rect">
              <a:avLst/>
            </a:prstGeom>
          </p:spPr>
          <p:txBody>
            <a:bodyPr vert="horz" wrap="square" lIns="0" tIns="0" rIns="0" bIns="0" rtlCol="0" anchor="t">
              <a:spAutoFit/>
            </a:bodyPr>
            <a:lstStyle>
              <a:lvl1pPr marL="0" indent="0" algn="l" defTabSz="914400" rtl="0" eaLnBrk="1" latinLnBrk="0" hangingPunct="1">
                <a:lnSpc>
                  <a:spcPct val="100000"/>
                </a:lnSpc>
                <a:spcBef>
                  <a:spcPts val="400"/>
                </a:spcBef>
                <a:buFont typeface="Arial" panose="020B0604020202020204" pitchFamily="34" charset="0"/>
                <a:buNone/>
                <a:defRPr sz="1400" kern="1200">
                  <a:solidFill>
                    <a:schemeClr val="tx1"/>
                  </a:solidFill>
                  <a:latin typeface="Montserrat" panose="00000500000000000000" pitchFamily="2" charset="0"/>
                  <a:ea typeface="+mn-ea"/>
                  <a:cs typeface="+mn-cs"/>
                  <a:sym typeface="Montserrat" panose="00000500000000000000" pitchFamily="2" charset="0"/>
                </a:defRPr>
              </a:lvl1pPr>
              <a:lvl2pPr marL="141288" indent="-141288" algn="l" defTabSz="914400" rtl="0" eaLnBrk="1" latinLnBrk="0" hangingPunct="1">
                <a:lnSpc>
                  <a:spcPct val="100000"/>
                </a:lnSpc>
                <a:spcBef>
                  <a:spcPts val="400"/>
                </a:spcBef>
                <a:buFont typeface="Arial" panose="020B0604020202020204" pitchFamily="34"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2pPr>
              <a:lvl3pPr marL="269875" indent="-122238" algn="l" defTabSz="914400" rtl="0" eaLnBrk="1" latinLnBrk="0" hangingPunct="1">
                <a:lnSpc>
                  <a:spcPct val="100000"/>
                </a:lnSpc>
                <a:spcBef>
                  <a:spcPts val="200"/>
                </a:spcBef>
                <a:buFont typeface="Montserrat" panose="00000500000000000000" pitchFamily="2"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3pPr>
              <a:lvl4pPr marL="407988" indent="-138113" algn="l" defTabSz="914400" rtl="0" eaLnBrk="1" latinLnBrk="0" hangingPunct="1">
                <a:lnSpc>
                  <a:spcPct val="100000"/>
                </a:lnSpc>
                <a:spcBef>
                  <a:spcPts val="200"/>
                </a:spcBef>
                <a:buFont typeface="Arial" panose="020B0604020202020204" pitchFamily="34"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4pPr>
              <a:lvl5pPr marL="538163" indent="-123825" algn="l" defTabSz="914400" rtl="0" eaLnBrk="1" latinLnBrk="0" hangingPunct="1">
                <a:lnSpc>
                  <a:spcPct val="100000"/>
                </a:lnSpc>
                <a:spcBef>
                  <a:spcPts val="200"/>
                </a:spcBef>
                <a:buFont typeface="Montserrat" panose="00000500000000000000" pitchFamily="2"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a:latin typeface="+mn-lt"/>
                </a:rPr>
                <a:t>Describe the problem and make sure to define a large scope ($; %) of opportunities created by this problem. Use images if relevant </a:t>
              </a:r>
            </a:p>
          </p:txBody>
        </p:sp>
        <p:sp>
          <p:nvSpPr>
            <p:cNvPr id="33" name="Text Placeholder 5">
              <a:extLst>
                <a:ext uri="{FF2B5EF4-FFF2-40B4-BE49-F238E27FC236}">
                  <a16:creationId xmlns:a16="http://schemas.microsoft.com/office/drawing/2014/main" id="{BA16FDFA-9E87-94FE-77E2-6D1B076B4E87}"/>
                </a:ext>
              </a:extLst>
            </p:cNvPr>
            <p:cNvSpPr txBox="1">
              <a:spLocks/>
            </p:cNvSpPr>
            <p:nvPr/>
          </p:nvSpPr>
          <p:spPr>
            <a:xfrm>
              <a:off x="4673842" y="3343026"/>
              <a:ext cx="2844316" cy="646331"/>
            </a:xfrm>
            <a:prstGeom prst="rect">
              <a:avLst/>
            </a:prstGeom>
          </p:spPr>
          <p:txBody>
            <a:bodyPr vert="horz" wrap="square" lIns="0" tIns="0" rIns="0" bIns="0" rtlCol="0" anchor="t">
              <a:spAutoFit/>
            </a:bodyPr>
            <a:lstStyle>
              <a:lvl1pPr marL="0" indent="0" algn="l" defTabSz="914400" rtl="0" eaLnBrk="1" latinLnBrk="0" hangingPunct="1">
                <a:lnSpc>
                  <a:spcPct val="100000"/>
                </a:lnSpc>
                <a:spcBef>
                  <a:spcPts val="400"/>
                </a:spcBef>
                <a:buFont typeface="Arial" panose="020B0604020202020204" pitchFamily="34" charset="0"/>
                <a:buNone/>
                <a:defRPr sz="1400" kern="1200">
                  <a:solidFill>
                    <a:schemeClr val="tx1"/>
                  </a:solidFill>
                  <a:latin typeface="Montserrat" panose="00000500000000000000" pitchFamily="2" charset="0"/>
                  <a:ea typeface="+mn-ea"/>
                  <a:cs typeface="+mn-cs"/>
                  <a:sym typeface="Montserrat" panose="00000500000000000000" pitchFamily="2" charset="0"/>
                </a:defRPr>
              </a:lvl1pPr>
              <a:lvl2pPr marL="141288" indent="-141288" algn="l" defTabSz="914400" rtl="0" eaLnBrk="1" latinLnBrk="0" hangingPunct="1">
                <a:lnSpc>
                  <a:spcPct val="100000"/>
                </a:lnSpc>
                <a:spcBef>
                  <a:spcPts val="400"/>
                </a:spcBef>
                <a:buFont typeface="Arial" panose="020B0604020202020204" pitchFamily="34"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2pPr>
              <a:lvl3pPr marL="269875" indent="-122238" algn="l" defTabSz="914400" rtl="0" eaLnBrk="1" latinLnBrk="0" hangingPunct="1">
                <a:lnSpc>
                  <a:spcPct val="100000"/>
                </a:lnSpc>
                <a:spcBef>
                  <a:spcPts val="200"/>
                </a:spcBef>
                <a:buFont typeface="Montserrat" panose="00000500000000000000" pitchFamily="2"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3pPr>
              <a:lvl4pPr marL="407988" indent="-138113" algn="l" defTabSz="914400" rtl="0" eaLnBrk="1" latinLnBrk="0" hangingPunct="1">
                <a:lnSpc>
                  <a:spcPct val="100000"/>
                </a:lnSpc>
                <a:spcBef>
                  <a:spcPts val="200"/>
                </a:spcBef>
                <a:buFont typeface="Arial" panose="020B0604020202020204" pitchFamily="34"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4pPr>
              <a:lvl5pPr marL="538163" indent="-123825" algn="l" defTabSz="914400" rtl="0" eaLnBrk="1" latinLnBrk="0" hangingPunct="1">
                <a:lnSpc>
                  <a:spcPct val="100000"/>
                </a:lnSpc>
                <a:spcBef>
                  <a:spcPts val="200"/>
                </a:spcBef>
                <a:buFont typeface="Montserrat" panose="00000500000000000000" pitchFamily="2"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a:latin typeface="+mn-lt"/>
                </a:rPr>
                <a:t>Give a clear and structured overview of the challenges</a:t>
              </a:r>
              <a:br>
                <a:rPr lang="en-US">
                  <a:latin typeface="+mn-lt"/>
                </a:rPr>
              </a:br>
              <a:r>
                <a:rPr lang="en-US">
                  <a:latin typeface="+mn-lt"/>
                </a:rPr>
                <a:t>that you address and solve</a:t>
              </a:r>
            </a:p>
          </p:txBody>
        </p:sp>
        <p:sp>
          <p:nvSpPr>
            <p:cNvPr id="34" name="Text Placeholder 5">
              <a:extLst>
                <a:ext uri="{FF2B5EF4-FFF2-40B4-BE49-F238E27FC236}">
                  <a16:creationId xmlns:a16="http://schemas.microsoft.com/office/drawing/2014/main" id="{48A2A1A0-4983-E47B-EE0C-E4973B2514C2}"/>
                </a:ext>
              </a:extLst>
            </p:cNvPr>
            <p:cNvSpPr txBox="1">
              <a:spLocks/>
            </p:cNvSpPr>
            <p:nvPr/>
          </p:nvSpPr>
          <p:spPr>
            <a:xfrm>
              <a:off x="8688288" y="3343026"/>
              <a:ext cx="2844316" cy="646331"/>
            </a:xfrm>
            <a:prstGeom prst="rect">
              <a:avLst/>
            </a:prstGeom>
          </p:spPr>
          <p:txBody>
            <a:bodyPr vert="horz" wrap="square" lIns="0" tIns="0" rIns="0" bIns="0" rtlCol="0" anchor="t">
              <a:spAutoFit/>
            </a:bodyPr>
            <a:lstStyle>
              <a:lvl1pPr marL="0" indent="0" algn="l" defTabSz="914400" rtl="0" eaLnBrk="1" latinLnBrk="0" hangingPunct="1">
                <a:lnSpc>
                  <a:spcPct val="100000"/>
                </a:lnSpc>
                <a:spcBef>
                  <a:spcPts val="400"/>
                </a:spcBef>
                <a:buFont typeface="Arial" panose="020B0604020202020204" pitchFamily="34" charset="0"/>
                <a:buNone/>
                <a:defRPr sz="1400" kern="1200">
                  <a:solidFill>
                    <a:schemeClr val="tx1"/>
                  </a:solidFill>
                  <a:latin typeface="Montserrat" panose="00000500000000000000" pitchFamily="2" charset="0"/>
                  <a:ea typeface="+mn-ea"/>
                  <a:cs typeface="+mn-cs"/>
                  <a:sym typeface="Montserrat" panose="00000500000000000000" pitchFamily="2" charset="0"/>
                </a:defRPr>
              </a:lvl1pPr>
              <a:lvl2pPr marL="141288" indent="-141288" algn="l" defTabSz="914400" rtl="0" eaLnBrk="1" latinLnBrk="0" hangingPunct="1">
                <a:lnSpc>
                  <a:spcPct val="100000"/>
                </a:lnSpc>
                <a:spcBef>
                  <a:spcPts val="400"/>
                </a:spcBef>
                <a:buFont typeface="Arial" panose="020B0604020202020204" pitchFamily="34"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2pPr>
              <a:lvl3pPr marL="269875" indent="-122238" algn="l" defTabSz="914400" rtl="0" eaLnBrk="1" latinLnBrk="0" hangingPunct="1">
                <a:lnSpc>
                  <a:spcPct val="100000"/>
                </a:lnSpc>
                <a:spcBef>
                  <a:spcPts val="200"/>
                </a:spcBef>
                <a:buFont typeface="Montserrat" panose="00000500000000000000" pitchFamily="2"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3pPr>
              <a:lvl4pPr marL="407988" indent="-138113" algn="l" defTabSz="914400" rtl="0" eaLnBrk="1" latinLnBrk="0" hangingPunct="1">
                <a:lnSpc>
                  <a:spcPct val="100000"/>
                </a:lnSpc>
                <a:spcBef>
                  <a:spcPts val="200"/>
                </a:spcBef>
                <a:buFont typeface="Arial" panose="020B0604020202020204" pitchFamily="34"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4pPr>
              <a:lvl5pPr marL="538163" indent="-123825" algn="l" defTabSz="914400" rtl="0" eaLnBrk="1" latinLnBrk="0" hangingPunct="1">
                <a:lnSpc>
                  <a:spcPct val="100000"/>
                </a:lnSpc>
                <a:spcBef>
                  <a:spcPts val="200"/>
                </a:spcBef>
                <a:buFont typeface="Montserrat" panose="00000500000000000000" pitchFamily="2" charset="0"/>
                <a:buChar char="-"/>
                <a:defRPr sz="1400" kern="1200">
                  <a:solidFill>
                    <a:schemeClr val="tx1"/>
                  </a:solidFill>
                  <a:latin typeface="Montserrat" panose="00000500000000000000" pitchFamily="2" charset="0"/>
                  <a:ea typeface="+mn-ea"/>
                  <a:cs typeface="+mn-cs"/>
                  <a:sym typeface="Montserrat" panose="000005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a:t>Give a clear and structured overview of the challenges</a:t>
              </a:r>
              <a:br>
                <a:rPr lang="en-US"/>
              </a:br>
              <a:r>
                <a:rPr lang="en-US"/>
                <a:t>that you address and solve</a:t>
              </a:r>
            </a:p>
          </p:txBody>
        </p:sp>
        <p:pic>
          <p:nvPicPr>
            <p:cNvPr id="49" name="Graphic 48">
              <a:extLst>
                <a:ext uri="{FF2B5EF4-FFF2-40B4-BE49-F238E27FC236}">
                  <a16:creationId xmlns:a16="http://schemas.microsoft.com/office/drawing/2014/main" id="{EFC82341-3CBF-482A-1301-7192C568AF2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926446" y="1898362"/>
              <a:ext cx="368001" cy="432000"/>
            </a:xfrm>
            <a:prstGeom prst="rect">
              <a:avLst/>
            </a:prstGeom>
          </p:spPr>
        </p:pic>
        <p:pic>
          <p:nvPicPr>
            <p:cNvPr id="51" name="Graphic 50">
              <a:extLst>
                <a:ext uri="{FF2B5EF4-FFF2-40B4-BE49-F238E27FC236}">
                  <a16:creationId xmlns:a16="http://schemas.microsoft.com/office/drawing/2014/main" id="{A4EEA857-27DC-6DFD-18B9-AF929BABEDD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881545" y="1898362"/>
              <a:ext cx="428911" cy="432000"/>
            </a:xfrm>
            <a:prstGeom prst="rect">
              <a:avLst/>
            </a:prstGeom>
          </p:spPr>
        </p:pic>
        <p:pic>
          <p:nvPicPr>
            <p:cNvPr id="53" name="Graphic 52">
              <a:extLst>
                <a:ext uri="{FF2B5EF4-FFF2-40B4-BE49-F238E27FC236}">
                  <a16:creationId xmlns:a16="http://schemas.microsoft.com/office/drawing/2014/main" id="{80E8DD97-A97F-C2AC-C734-8D1BAC47587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869718" y="1905505"/>
              <a:ext cx="437959" cy="432000"/>
            </a:xfrm>
            <a:prstGeom prst="rect">
              <a:avLst/>
            </a:prstGeom>
          </p:spPr>
        </p:pic>
      </p:grpSp>
    </p:spTree>
    <p:extLst>
      <p:ext uri="{BB962C8B-B14F-4D97-AF65-F5344CB8AC3E}">
        <p14:creationId xmlns:p14="http://schemas.microsoft.com/office/powerpoint/2010/main" val="4125848392"/>
      </p:ext>
    </p:extLst>
  </p:cSld>
  <p:clrMapOvr>
    <a:masterClrMapping/>
  </p:clrMapOvr>
  <p:transition spd="slow">
    <p:cov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a:extLst>
              <a:ext uri="{FF2B5EF4-FFF2-40B4-BE49-F238E27FC236}">
                <a16:creationId xmlns:a16="http://schemas.microsoft.com/office/drawing/2014/main" id="{5B99BEB5-22A5-E001-332F-171C36692D24}"/>
              </a:ext>
            </a:extLst>
          </p:cNvPr>
          <p:cNvSpPr txBox="1">
            <a:spLocks/>
          </p:cNvSpPr>
          <p:nvPr/>
        </p:nvSpPr>
        <p:spPr>
          <a:xfrm>
            <a:off x="334962" y="1484309"/>
            <a:ext cx="7589838" cy="4824416"/>
          </a:xfrm>
          <a:prstGeom prst="rect">
            <a:avLst/>
          </a:prstGeom>
          <a:solidFill>
            <a:schemeClr val="bg2"/>
          </a:solidFill>
        </p:spPr>
        <p:txBody>
          <a:bodyPr vert="horz" lIns="288000" tIns="432000" rIns="288000" bIns="288000" rtlCol="0" anchor="t">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t>The purpose of the slide</a:t>
            </a:r>
          </a:p>
          <a:p>
            <a:pPr lvl="1">
              <a:spcBef>
                <a:spcPts val="1200"/>
              </a:spcBef>
            </a:pPr>
            <a:r>
              <a:rPr lang="en-US" sz="1400"/>
              <a:t>When showcasing your product, it's essential to convey to investors that it's active and already being utilized. Utilizing screenshots from your product is an effective way to achieve this.</a:t>
            </a:r>
          </a:p>
          <a:p>
            <a:pPr lvl="1">
              <a:spcBef>
                <a:spcPts val="1200"/>
              </a:spcBef>
            </a:pPr>
            <a:r>
              <a:rPr lang="en-US" sz="1400"/>
              <a:t>When seeking investment, your explanation needs to be incredibly clear, allowing investors to quickly grasp the essence of your product.</a:t>
            </a:r>
          </a:p>
          <a:p>
            <a:pPr lvl="1">
              <a:spcBef>
                <a:spcPts val="1200"/>
              </a:spcBef>
            </a:pPr>
            <a:r>
              <a:rPr lang="en-US" sz="1400"/>
              <a:t>Although your product may encompass a variety of complex features and functionalities, now is not the time for an in-depth discussion of these elements.</a:t>
            </a:r>
          </a:p>
          <a:p>
            <a:pPr lvl="1">
              <a:spcBef>
                <a:spcPts val="1200"/>
              </a:spcBef>
            </a:pPr>
            <a:r>
              <a:rPr lang="en-US" sz="1400"/>
              <a:t>The principle for explaining your product is straightforward: showing is invariably more effective than telling. Employ images, arrows, and symbols to facilitate understanding.</a:t>
            </a:r>
          </a:p>
          <a:p>
            <a:pPr lvl="1">
              <a:spcBef>
                <a:spcPts val="1200"/>
              </a:spcBef>
            </a:pPr>
            <a:r>
              <a:rPr lang="en-US" sz="1400"/>
              <a:t>Also, do not forget to explain how your product is solving the problem previously highlighted. </a:t>
            </a:r>
          </a:p>
        </p:txBody>
      </p:sp>
      <p:sp>
        <p:nvSpPr>
          <p:cNvPr id="10" name="Title 2">
            <a:extLst>
              <a:ext uri="{FF2B5EF4-FFF2-40B4-BE49-F238E27FC236}">
                <a16:creationId xmlns:a16="http://schemas.microsoft.com/office/drawing/2014/main" id="{C01B3BF9-8DAB-61EB-F452-7C1887F505E3}"/>
              </a:ext>
            </a:extLst>
          </p:cNvPr>
          <p:cNvSpPr>
            <a:spLocks noGrp="1"/>
          </p:cNvSpPr>
          <p:nvPr>
            <p:ph type="title"/>
          </p:nvPr>
        </p:nvSpPr>
        <p:spPr>
          <a:xfrm>
            <a:off x="334963" y="332656"/>
            <a:ext cx="9325430" cy="387798"/>
          </a:xfrm>
        </p:spPr>
        <p:txBody>
          <a:bodyPr vert="horz">
            <a:normAutofit/>
          </a:bodyPr>
          <a:lstStyle/>
          <a:p>
            <a:r>
              <a:rPr lang="en-US"/>
              <a:t>The Solution slide</a:t>
            </a:r>
          </a:p>
        </p:txBody>
      </p:sp>
      <p:sp>
        <p:nvSpPr>
          <p:cNvPr id="14" name="Text Placeholder 4">
            <a:extLst>
              <a:ext uri="{FF2B5EF4-FFF2-40B4-BE49-F238E27FC236}">
                <a16:creationId xmlns:a16="http://schemas.microsoft.com/office/drawing/2014/main" id="{2972C013-7AB2-11B7-0AD9-6BA8241189E8}"/>
              </a:ext>
            </a:extLst>
          </p:cNvPr>
          <p:cNvSpPr txBox="1">
            <a:spLocks/>
          </p:cNvSpPr>
          <p:nvPr/>
        </p:nvSpPr>
        <p:spPr>
          <a:xfrm>
            <a:off x="7924800" y="1268413"/>
            <a:ext cx="3932238" cy="5256211"/>
          </a:xfrm>
          <a:prstGeom prst="rect">
            <a:avLst/>
          </a:prstGeom>
          <a:solidFill>
            <a:schemeClr val="tx2"/>
          </a:solidFill>
        </p:spPr>
        <p:txBody>
          <a:bodyPr vert="horz" lIns="288000" tIns="1080000" rIns="288000" bIns="216000" rtlCol="0">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solidFill>
                  <a:schemeClr val="bg1"/>
                </a:solidFill>
              </a:rPr>
              <a:t>Key questions</a:t>
            </a:r>
            <a:br>
              <a:rPr lang="en-US" sz="2000" b="1">
                <a:solidFill>
                  <a:schemeClr val="bg1"/>
                </a:solidFill>
              </a:rPr>
            </a:br>
            <a:r>
              <a:rPr lang="en-US" sz="2000" b="1">
                <a:solidFill>
                  <a:schemeClr val="bg1"/>
                </a:solidFill>
              </a:rPr>
              <a:t>to answer</a:t>
            </a:r>
            <a:endParaRPr lang="en-US" sz="1400">
              <a:solidFill>
                <a:schemeClr val="bg1"/>
              </a:solidFill>
            </a:endParaRPr>
          </a:p>
          <a:p>
            <a:pPr marL="266700" lvl="1" indent="-266700">
              <a:spcBef>
                <a:spcPts val="2400"/>
              </a:spcBef>
              <a:buFont typeface="+mj-lt"/>
              <a:buAutoNum type="arabicPeriod"/>
            </a:pPr>
            <a:r>
              <a:rPr lang="en-US">
                <a:solidFill>
                  <a:schemeClr val="bg1"/>
                </a:solidFill>
              </a:rPr>
              <a:t>What is your solution to the problem?</a:t>
            </a:r>
          </a:p>
          <a:p>
            <a:pPr marL="266700" lvl="1" indent="-266700">
              <a:spcBef>
                <a:spcPts val="1200"/>
              </a:spcBef>
              <a:buFont typeface="+mj-lt"/>
              <a:buAutoNum type="arabicPeriod"/>
            </a:pPr>
            <a:r>
              <a:rPr lang="en-US">
                <a:solidFill>
                  <a:schemeClr val="bg1"/>
                </a:solidFill>
              </a:rPr>
              <a:t>Why is it faster, better, cheaper, more effective than the status quo? </a:t>
            </a:r>
          </a:p>
          <a:p>
            <a:pPr marL="266700" lvl="1" indent="-266700">
              <a:spcBef>
                <a:spcPts val="1200"/>
              </a:spcBef>
              <a:buFont typeface="+mj-lt"/>
              <a:buAutoNum type="arabicPeriod"/>
            </a:pPr>
            <a:r>
              <a:rPr lang="en-US">
                <a:solidFill>
                  <a:schemeClr val="bg1"/>
                </a:solidFill>
              </a:rPr>
              <a:t>How does it solve the problem? </a:t>
            </a:r>
          </a:p>
        </p:txBody>
      </p:sp>
      <p:pic>
        <p:nvPicPr>
          <p:cNvPr id="17" name="Graphic 16">
            <a:extLst>
              <a:ext uri="{FF2B5EF4-FFF2-40B4-BE49-F238E27FC236}">
                <a16:creationId xmlns:a16="http://schemas.microsoft.com/office/drawing/2014/main" id="{173CECC7-3D66-B51C-75EA-A3694D62B69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28646" y="1568766"/>
            <a:ext cx="576000" cy="576000"/>
          </a:xfrm>
          <a:prstGeom prst="rect">
            <a:avLst/>
          </a:prstGeom>
        </p:spPr>
      </p:pic>
      <p:sp>
        <p:nvSpPr>
          <p:cNvPr id="4" name="Oval 3">
            <a:extLst>
              <a:ext uri="{FF2B5EF4-FFF2-40B4-BE49-F238E27FC236}">
                <a16:creationId xmlns:a16="http://schemas.microsoft.com/office/drawing/2014/main" id="{95687484-FFA0-C1C8-D78C-8E954C2257E6}"/>
              </a:ext>
            </a:extLst>
          </p:cNvPr>
          <p:cNvSpPr>
            <a:spLocks noChangeAspect="1"/>
          </p:cNvSpPr>
          <p:nvPr/>
        </p:nvSpPr>
        <p:spPr>
          <a:xfrm>
            <a:off x="623392" y="1160150"/>
            <a:ext cx="648318" cy="648318"/>
          </a:xfrm>
          <a:prstGeom prst="ellipse">
            <a:avLst/>
          </a:prstGeom>
          <a:solidFill>
            <a:schemeClr val="bg1"/>
          </a:solidFill>
          <a:ln w="12700">
            <a:solidFill>
              <a:schemeClr val="accent1"/>
            </a:solidFill>
          </a:ln>
        </p:spPr>
        <p:txBody>
          <a:bodyPr vert="horz" lIns="0" tIns="0" rIns="0" bIns="0" rtlCol="0" anchor="ctr">
            <a:noAutofit/>
          </a:bodyPr>
          <a:lstStyle/>
          <a:p>
            <a:pPr algn="ctr">
              <a:spcBef>
                <a:spcPts val="1200"/>
              </a:spcBef>
            </a:pPr>
            <a:endParaRPr lang="en-US" sz="1400">
              <a:latin typeface="Arial" panose="020B0604020202020204" pitchFamily="34" charset="0"/>
              <a:cs typeface="Arial" panose="020B0604020202020204" pitchFamily="34" charset="0"/>
            </a:endParaRPr>
          </a:p>
        </p:txBody>
      </p:sp>
      <p:pic>
        <p:nvPicPr>
          <p:cNvPr id="5" name="Graphic 4">
            <a:extLst>
              <a:ext uri="{FF2B5EF4-FFF2-40B4-BE49-F238E27FC236}">
                <a16:creationId xmlns:a16="http://schemas.microsoft.com/office/drawing/2014/main" id="{88EA1FEE-99F8-F82D-7FB6-D97EB304EFF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13610" y="1286309"/>
            <a:ext cx="267882" cy="396000"/>
          </a:xfrm>
          <a:prstGeom prst="rect">
            <a:avLst/>
          </a:prstGeom>
        </p:spPr>
      </p:pic>
    </p:spTree>
    <p:extLst>
      <p:ext uri="{BB962C8B-B14F-4D97-AF65-F5344CB8AC3E}">
        <p14:creationId xmlns:p14="http://schemas.microsoft.com/office/powerpoint/2010/main" val="3920885144"/>
      </p:ext>
    </p:ext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ounded Rectangle 26">
            <a:extLst>
              <a:ext uri="{FF2B5EF4-FFF2-40B4-BE49-F238E27FC236}">
                <a16:creationId xmlns:a16="http://schemas.microsoft.com/office/drawing/2014/main" id="{CE84717B-77B7-8422-9560-29DEFC740976}"/>
              </a:ext>
            </a:extLst>
          </p:cNvPr>
          <p:cNvSpPr/>
          <p:nvPr/>
        </p:nvSpPr>
        <p:spPr>
          <a:xfrm flipH="1">
            <a:off x="790662" y="1988398"/>
            <a:ext cx="5305338" cy="1008000"/>
          </a:xfrm>
          <a:prstGeom prst="round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468000" rIns="72000" rtlCol="0" anchor="ctr"/>
          <a:lstStyle/>
          <a:p>
            <a:r>
              <a:rPr lang="en-US">
                <a:solidFill>
                  <a:schemeClr val="tx1"/>
                </a:solidFill>
              </a:rPr>
              <a:t>Key Benefit number 1 </a:t>
            </a:r>
          </a:p>
        </p:txBody>
      </p:sp>
      <p:sp>
        <p:nvSpPr>
          <p:cNvPr id="26" name="Rounded Rectangle 26">
            <a:extLst>
              <a:ext uri="{FF2B5EF4-FFF2-40B4-BE49-F238E27FC236}">
                <a16:creationId xmlns:a16="http://schemas.microsoft.com/office/drawing/2014/main" id="{D1573E94-C136-16BC-A9F1-1F1708ECDCDD}"/>
              </a:ext>
            </a:extLst>
          </p:cNvPr>
          <p:cNvSpPr/>
          <p:nvPr/>
        </p:nvSpPr>
        <p:spPr>
          <a:xfrm flipH="1">
            <a:off x="790662" y="3284570"/>
            <a:ext cx="5305338" cy="1008000"/>
          </a:xfrm>
          <a:prstGeom prst="round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468000" rIns="72000" rtlCol="0" anchor="ctr"/>
          <a:lstStyle/>
          <a:p>
            <a:r>
              <a:rPr lang="en-US">
                <a:solidFill>
                  <a:schemeClr val="tx1"/>
                </a:solidFill>
              </a:rPr>
              <a:t>Key Benefit number 2</a:t>
            </a:r>
          </a:p>
        </p:txBody>
      </p:sp>
      <p:sp>
        <p:nvSpPr>
          <p:cNvPr id="28" name="Rounded Rectangle 26">
            <a:extLst>
              <a:ext uri="{FF2B5EF4-FFF2-40B4-BE49-F238E27FC236}">
                <a16:creationId xmlns:a16="http://schemas.microsoft.com/office/drawing/2014/main" id="{9FE5A8A0-ACCF-C279-6151-19FEB19521F1}"/>
              </a:ext>
            </a:extLst>
          </p:cNvPr>
          <p:cNvSpPr/>
          <p:nvPr/>
        </p:nvSpPr>
        <p:spPr>
          <a:xfrm flipH="1">
            <a:off x="790662" y="4580742"/>
            <a:ext cx="5305338" cy="1008000"/>
          </a:xfrm>
          <a:prstGeom prst="round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468000" rIns="72000" rtlCol="0" anchor="ctr"/>
          <a:lstStyle/>
          <a:p>
            <a:r>
              <a:rPr lang="en-US">
                <a:solidFill>
                  <a:schemeClr val="tx1"/>
                </a:solidFill>
              </a:rPr>
              <a:t>Key Benefit number 3</a:t>
            </a:r>
          </a:p>
        </p:txBody>
      </p:sp>
      <p:sp>
        <p:nvSpPr>
          <p:cNvPr id="5" name="Title 2">
            <a:extLst>
              <a:ext uri="{FF2B5EF4-FFF2-40B4-BE49-F238E27FC236}">
                <a16:creationId xmlns:a16="http://schemas.microsoft.com/office/drawing/2014/main" id="{86FA7426-C5E3-6CE1-A064-C85D0A0C23BC}"/>
              </a:ext>
            </a:extLst>
          </p:cNvPr>
          <p:cNvSpPr>
            <a:spLocks noGrp="1"/>
          </p:cNvSpPr>
          <p:nvPr>
            <p:ph type="title"/>
          </p:nvPr>
        </p:nvSpPr>
        <p:spPr>
          <a:xfrm>
            <a:off x="334962" y="332656"/>
            <a:ext cx="11522075" cy="387798"/>
          </a:xfrm>
        </p:spPr>
        <p:txBody>
          <a:bodyPr vert="horz"/>
          <a:lstStyle/>
          <a:p>
            <a:r>
              <a:rPr lang="en-US"/>
              <a:t>The Solution</a:t>
            </a:r>
          </a:p>
        </p:txBody>
      </p:sp>
      <p:sp>
        <p:nvSpPr>
          <p:cNvPr id="7" name="Text Placeholder 6">
            <a:extLst>
              <a:ext uri="{FF2B5EF4-FFF2-40B4-BE49-F238E27FC236}">
                <a16:creationId xmlns:a16="http://schemas.microsoft.com/office/drawing/2014/main" id="{0430EF01-A423-D7E5-6F50-9B1FEC5E683A}"/>
              </a:ext>
            </a:extLst>
          </p:cNvPr>
          <p:cNvSpPr>
            <a:spLocks noGrp="1"/>
          </p:cNvSpPr>
          <p:nvPr>
            <p:ph type="body" sz="quarter" idx="10"/>
          </p:nvPr>
        </p:nvSpPr>
        <p:spPr>
          <a:xfrm>
            <a:off x="334963" y="836712"/>
            <a:ext cx="11522075" cy="215900"/>
          </a:xfrm>
        </p:spPr>
        <p:txBody>
          <a:bodyPr/>
          <a:lstStyle/>
          <a:p>
            <a:r>
              <a:rPr lang="en-US"/>
              <a:t>Action title summarizing the content of the slide</a:t>
            </a:r>
          </a:p>
        </p:txBody>
      </p:sp>
      <p:grpSp>
        <p:nvGrpSpPr>
          <p:cNvPr id="35" name="Group 34">
            <a:extLst>
              <a:ext uri="{FF2B5EF4-FFF2-40B4-BE49-F238E27FC236}">
                <a16:creationId xmlns:a16="http://schemas.microsoft.com/office/drawing/2014/main" id="{FCFF06E7-17A2-6E7A-4DE2-59705D5A6C77}"/>
              </a:ext>
            </a:extLst>
          </p:cNvPr>
          <p:cNvGrpSpPr/>
          <p:nvPr/>
        </p:nvGrpSpPr>
        <p:grpSpPr>
          <a:xfrm>
            <a:off x="441286" y="4729230"/>
            <a:ext cx="711024" cy="711024"/>
            <a:chOff x="9754934" y="1758850"/>
            <a:chExt cx="711024" cy="711024"/>
          </a:xfrm>
        </p:grpSpPr>
        <p:sp>
          <p:nvSpPr>
            <p:cNvPr id="18" name="Oval 17">
              <a:extLst>
                <a:ext uri="{FF2B5EF4-FFF2-40B4-BE49-F238E27FC236}">
                  <a16:creationId xmlns:a16="http://schemas.microsoft.com/office/drawing/2014/main" id="{323FADAC-61B9-A994-1638-90296E07AF58}"/>
                </a:ext>
              </a:extLst>
            </p:cNvPr>
            <p:cNvSpPr>
              <a:spLocks noChangeArrowheads="1"/>
            </p:cNvSpPr>
            <p:nvPr/>
          </p:nvSpPr>
          <p:spPr bwMode="auto">
            <a:xfrm>
              <a:off x="9754934" y="1758850"/>
              <a:ext cx="711024" cy="711024"/>
            </a:xfrm>
            <a:prstGeom prst="ellipse">
              <a:avLst/>
            </a:prstGeom>
            <a:solidFill>
              <a:schemeClr val="bg1"/>
            </a:solidFill>
            <a:ln w="12700">
              <a:solidFill>
                <a:schemeClr val="accent1"/>
              </a:solidFill>
            </a:ln>
          </p:spPr>
          <p:txBody>
            <a:bodyPr vert="horz" lIns="0" tIns="0" rIns="0" bIns="0" rtlCol="0" anchor="ctr">
              <a:noAutofit/>
            </a:bodyPr>
            <a:lstStyle/>
            <a:p>
              <a:pPr algn="ctr">
                <a:spcBef>
                  <a:spcPts val="1200"/>
                </a:spcBef>
              </a:pPr>
              <a:endParaRPr lang="en-US" sz="1400">
                <a:latin typeface="Arial" panose="020B0604020202020204" pitchFamily="34" charset="0"/>
                <a:cs typeface="Arial" panose="020B0604020202020204" pitchFamily="34" charset="0"/>
                <a:sym typeface="Arial"/>
              </a:endParaRPr>
            </a:p>
          </p:txBody>
        </p:sp>
        <p:pic>
          <p:nvPicPr>
            <p:cNvPr id="20" name="Graphic 19">
              <a:extLst>
                <a:ext uri="{FF2B5EF4-FFF2-40B4-BE49-F238E27FC236}">
                  <a16:creationId xmlns:a16="http://schemas.microsoft.com/office/drawing/2014/main" id="{AFF4A548-62F1-D6A3-8F7E-ABA25C0B0E8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926446" y="1898362"/>
              <a:ext cx="368001" cy="432000"/>
            </a:xfrm>
            <a:prstGeom prst="rect">
              <a:avLst/>
            </a:prstGeom>
          </p:spPr>
        </p:pic>
      </p:grpSp>
      <p:grpSp>
        <p:nvGrpSpPr>
          <p:cNvPr id="34" name="Group 33">
            <a:extLst>
              <a:ext uri="{FF2B5EF4-FFF2-40B4-BE49-F238E27FC236}">
                <a16:creationId xmlns:a16="http://schemas.microsoft.com/office/drawing/2014/main" id="{77BA96AC-ADF4-E365-5EFB-B68481D5E362}"/>
              </a:ext>
            </a:extLst>
          </p:cNvPr>
          <p:cNvGrpSpPr/>
          <p:nvPr/>
        </p:nvGrpSpPr>
        <p:grpSpPr>
          <a:xfrm>
            <a:off x="441286" y="3433058"/>
            <a:ext cx="711024" cy="711024"/>
            <a:chOff x="5740488" y="1758850"/>
            <a:chExt cx="711024" cy="711024"/>
          </a:xfrm>
        </p:grpSpPr>
        <p:sp>
          <p:nvSpPr>
            <p:cNvPr id="17" name="Oval 16">
              <a:extLst>
                <a:ext uri="{FF2B5EF4-FFF2-40B4-BE49-F238E27FC236}">
                  <a16:creationId xmlns:a16="http://schemas.microsoft.com/office/drawing/2014/main" id="{9426FC84-5A84-28FD-A8DD-340F784C1AD9}"/>
                </a:ext>
              </a:extLst>
            </p:cNvPr>
            <p:cNvSpPr>
              <a:spLocks noChangeArrowheads="1"/>
            </p:cNvSpPr>
            <p:nvPr/>
          </p:nvSpPr>
          <p:spPr bwMode="auto">
            <a:xfrm>
              <a:off x="5740488" y="1758850"/>
              <a:ext cx="711024" cy="711024"/>
            </a:xfrm>
            <a:prstGeom prst="ellipse">
              <a:avLst/>
            </a:prstGeom>
            <a:solidFill>
              <a:schemeClr val="bg1"/>
            </a:solidFill>
            <a:ln w="12700">
              <a:solidFill>
                <a:schemeClr val="accent1"/>
              </a:solidFill>
            </a:ln>
          </p:spPr>
          <p:txBody>
            <a:bodyPr vert="horz" lIns="0" tIns="0" rIns="0" bIns="0" rtlCol="0" anchor="ctr">
              <a:noAutofit/>
            </a:bodyPr>
            <a:lstStyle/>
            <a:p>
              <a:pPr algn="ctr">
                <a:spcBef>
                  <a:spcPts val="1200"/>
                </a:spcBef>
              </a:pPr>
              <a:endParaRPr lang="en-US" sz="1400">
                <a:latin typeface="Arial" panose="020B0604020202020204" pitchFamily="34" charset="0"/>
                <a:cs typeface="Arial" panose="020B0604020202020204" pitchFamily="34" charset="0"/>
                <a:sym typeface="Arial"/>
              </a:endParaRPr>
            </a:p>
          </p:txBody>
        </p:sp>
        <p:pic>
          <p:nvPicPr>
            <p:cNvPr id="21" name="Graphic 20">
              <a:extLst>
                <a:ext uri="{FF2B5EF4-FFF2-40B4-BE49-F238E27FC236}">
                  <a16:creationId xmlns:a16="http://schemas.microsoft.com/office/drawing/2014/main" id="{8285FAAE-A2D9-5790-CABE-D0C4556D69C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881545" y="1898362"/>
              <a:ext cx="428911" cy="432000"/>
            </a:xfrm>
            <a:prstGeom prst="rect">
              <a:avLst/>
            </a:prstGeom>
          </p:spPr>
        </p:pic>
      </p:grpSp>
      <p:grpSp>
        <p:nvGrpSpPr>
          <p:cNvPr id="38" name="Group 37">
            <a:extLst>
              <a:ext uri="{FF2B5EF4-FFF2-40B4-BE49-F238E27FC236}">
                <a16:creationId xmlns:a16="http://schemas.microsoft.com/office/drawing/2014/main" id="{6F63704D-3021-8742-73F6-EF75543CD33D}"/>
              </a:ext>
            </a:extLst>
          </p:cNvPr>
          <p:cNvGrpSpPr/>
          <p:nvPr/>
        </p:nvGrpSpPr>
        <p:grpSpPr>
          <a:xfrm>
            <a:off x="441286" y="2136886"/>
            <a:ext cx="711024" cy="711024"/>
            <a:chOff x="1726042" y="1758850"/>
            <a:chExt cx="711024" cy="711024"/>
          </a:xfrm>
        </p:grpSpPr>
        <p:sp>
          <p:nvSpPr>
            <p:cNvPr id="39" name="Oval 12">
              <a:extLst>
                <a:ext uri="{FF2B5EF4-FFF2-40B4-BE49-F238E27FC236}">
                  <a16:creationId xmlns:a16="http://schemas.microsoft.com/office/drawing/2014/main" id="{0A48B0CF-7531-0D1B-8DDB-0440E238DE6C}"/>
                </a:ext>
              </a:extLst>
            </p:cNvPr>
            <p:cNvSpPr>
              <a:spLocks noChangeArrowheads="1"/>
            </p:cNvSpPr>
            <p:nvPr/>
          </p:nvSpPr>
          <p:spPr bwMode="auto">
            <a:xfrm>
              <a:off x="1726042" y="1758850"/>
              <a:ext cx="711024" cy="711024"/>
            </a:xfrm>
            <a:prstGeom prst="ellipse">
              <a:avLst/>
            </a:prstGeom>
            <a:solidFill>
              <a:schemeClr val="bg1"/>
            </a:solidFill>
            <a:ln w="12700">
              <a:solidFill>
                <a:schemeClr val="accent1"/>
              </a:solidFill>
            </a:ln>
          </p:spPr>
          <p:txBody>
            <a:bodyPr vert="horz" lIns="0" tIns="0" rIns="0" bIns="0" rtlCol="0" anchor="ctr">
              <a:noAutofit/>
            </a:bodyPr>
            <a:lstStyle/>
            <a:p>
              <a:pPr algn="ctr">
                <a:spcBef>
                  <a:spcPts val="1200"/>
                </a:spcBef>
              </a:pPr>
              <a:endParaRPr lang="en-US" sz="1400">
                <a:latin typeface="Arial" panose="020B0604020202020204" pitchFamily="34" charset="0"/>
                <a:cs typeface="Arial" panose="020B0604020202020204" pitchFamily="34" charset="0"/>
                <a:sym typeface="Arial"/>
              </a:endParaRPr>
            </a:p>
          </p:txBody>
        </p:sp>
        <p:pic>
          <p:nvPicPr>
            <p:cNvPr id="40" name="Graphic 39">
              <a:extLst>
                <a:ext uri="{FF2B5EF4-FFF2-40B4-BE49-F238E27FC236}">
                  <a16:creationId xmlns:a16="http://schemas.microsoft.com/office/drawing/2014/main" id="{E743FA75-CC06-B522-C9D3-E9B75B67D50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869718" y="1905505"/>
              <a:ext cx="437959" cy="432000"/>
            </a:xfrm>
            <a:prstGeom prst="rect">
              <a:avLst/>
            </a:prstGeom>
          </p:spPr>
        </p:pic>
      </p:grpSp>
      <p:sp>
        <p:nvSpPr>
          <p:cNvPr id="41" name="Text Placeholder 4">
            <a:extLst>
              <a:ext uri="{FF2B5EF4-FFF2-40B4-BE49-F238E27FC236}">
                <a16:creationId xmlns:a16="http://schemas.microsoft.com/office/drawing/2014/main" id="{D95C1194-4F8B-6AA4-8437-8B412172A8AC}"/>
              </a:ext>
            </a:extLst>
          </p:cNvPr>
          <p:cNvSpPr txBox="1">
            <a:spLocks/>
          </p:cNvSpPr>
          <p:nvPr/>
        </p:nvSpPr>
        <p:spPr>
          <a:xfrm>
            <a:off x="6445376" y="1268414"/>
            <a:ext cx="5411662" cy="5040312"/>
          </a:xfrm>
          <a:prstGeom prst="rect">
            <a:avLst/>
          </a:prstGeom>
          <a:solidFill>
            <a:schemeClr val="tx2"/>
          </a:solidFill>
        </p:spPr>
        <p:txBody>
          <a:bodyPr vert="horz" lIns="288000" tIns="1080000" rIns="288000" bIns="216000" rtlCol="0">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endParaRPr lang="en-US">
              <a:solidFill>
                <a:schemeClr val="bg1"/>
              </a:solidFill>
            </a:endParaRPr>
          </a:p>
        </p:txBody>
      </p:sp>
      <p:pic>
        <p:nvPicPr>
          <p:cNvPr id="43" name="Graphic 42" descr="Microscope with chemical flasks">
            <a:extLst>
              <a:ext uri="{FF2B5EF4-FFF2-40B4-BE49-F238E27FC236}">
                <a16:creationId xmlns:a16="http://schemas.microsoft.com/office/drawing/2014/main" id="{F0F50C8A-9BE9-CCBC-B57E-594E0009780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05662" y="1343025"/>
            <a:ext cx="4891090" cy="4891090"/>
          </a:xfrm>
          <a:prstGeom prst="rect">
            <a:avLst/>
          </a:prstGeom>
        </p:spPr>
      </p:pic>
    </p:spTree>
    <p:extLst>
      <p:ext uri="{BB962C8B-B14F-4D97-AF65-F5344CB8AC3E}">
        <p14:creationId xmlns:p14="http://schemas.microsoft.com/office/powerpoint/2010/main" val="412741649"/>
      </p:ext>
    </p:extLst>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a:extLst>
              <a:ext uri="{FF2B5EF4-FFF2-40B4-BE49-F238E27FC236}">
                <a16:creationId xmlns:a16="http://schemas.microsoft.com/office/drawing/2014/main" id="{5B99BEB5-22A5-E001-332F-171C36692D24}"/>
              </a:ext>
            </a:extLst>
          </p:cNvPr>
          <p:cNvSpPr txBox="1">
            <a:spLocks/>
          </p:cNvSpPr>
          <p:nvPr/>
        </p:nvSpPr>
        <p:spPr>
          <a:xfrm>
            <a:off x="334962" y="1484309"/>
            <a:ext cx="7589838" cy="4824416"/>
          </a:xfrm>
          <a:prstGeom prst="rect">
            <a:avLst/>
          </a:prstGeom>
          <a:solidFill>
            <a:schemeClr val="bg2"/>
          </a:solidFill>
        </p:spPr>
        <p:txBody>
          <a:bodyPr vert="horz" lIns="288000" tIns="432000" rIns="288000" bIns="288000" rtlCol="0" anchor="t">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t>The purpose of the slide</a:t>
            </a:r>
          </a:p>
          <a:p>
            <a:pPr lvl="1">
              <a:spcBef>
                <a:spcPts val="1200"/>
              </a:spcBef>
            </a:pPr>
            <a:r>
              <a:rPr lang="en-US" sz="1400"/>
              <a:t>There's a universally accepted model by venture capital investors that you should utilize, known as TAM, SAM, and SOM.</a:t>
            </a:r>
          </a:p>
          <a:p>
            <a:pPr lvl="1">
              <a:spcBef>
                <a:spcPts val="1200"/>
              </a:spcBef>
            </a:pPr>
            <a:r>
              <a:rPr lang="en-US" sz="1400"/>
              <a:t>Total Addressable Market - This represents the overall market you're targeting. Ideally, it should be valued at a minimum of $1 billion. </a:t>
            </a:r>
          </a:p>
          <a:p>
            <a:pPr lvl="1">
              <a:spcBef>
                <a:spcPts val="1200"/>
              </a:spcBef>
            </a:pPr>
            <a:r>
              <a:rPr lang="en-US" sz="1400"/>
              <a:t>Serviceable Addressable Market - To identify this, narrow down a specific segment of your broader market; for example, segmenting the retail market to focus specifically on the e-commerce sector.</a:t>
            </a:r>
          </a:p>
          <a:p>
            <a:pPr lvl="1">
              <a:spcBef>
                <a:spcPts val="1200"/>
              </a:spcBef>
            </a:pPr>
            <a:r>
              <a:rPr lang="en-US" sz="1400"/>
              <a:t>Serviceable Obtainable Market - Conduct a further segmentation to pinpoint the exact market slice you initially aim to capture. As an illustration, narrow down from the global e-commerce market to specifically the European e-commerce market.</a:t>
            </a:r>
          </a:p>
          <a:p>
            <a:pPr lvl="1">
              <a:spcBef>
                <a:spcPts val="1200"/>
              </a:spcBef>
            </a:pPr>
            <a:r>
              <a:rPr lang="en-US" sz="1400"/>
              <a:t>You earn extra credit if the market you're entering is experiencing growth.</a:t>
            </a:r>
          </a:p>
        </p:txBody>
      </p:sp>
      <p:sp>
        <p:nvSpPr>
          <p:cNvPr id="10" name="Title 2">
            <a:extLst>
              <a:ext uri="{FF2B5EF4-FFF2-40B4-BE49-F238E27FC236}">
                <a16:creationId xmlns:a16="http://schemas.microsoft.com/office/drawing/2014/main" id="{C01B3BF9-8DAB-61EB-F452-7C1887F505E3}"/>
              </a:ext>
            </a:extLst>
          </p:cNvPr>
          <p:cNvSpPr>
            <a:spLocks noGrp="1"/>
          </p:cNvSpPr>
          <p:nvPr>
            <p:ph type="title"/>
          </p:nvPr>
        </p:nvSpPr>
        <p:spPr>
          <a:xfrm>
            <a:off x="334963" y="332656"/>
            <a:ext cx="9325430" cy="387798"/>
          </a:xfrm>
        </p:spPr>
        <p:txBody>
          <a:bodyPr vert="horz">
            <a:normAutofit/>
          </a:bodyPr>
          <a:lstStyle/>
          <a:p>
            <a:r>
              <a:rPr lang="en-US"/>
              <a:t>The Market slide</a:t>
            </a:r>
          </a:p>
        </p:txBody>
      </p:sp>
      <p:sp>
        <p:nvSpPr>
          <p:cNvPr id="14" name="Text Placeholder 4">
            <a:extLst>
              <a:ext uri="{FF2B5EF4-FFF2-40B4-BE49-F238E27FC236}">
                <a16:creationId xmlns:a16="http://schemas.microsoft.com/office/drawing/2014/main" id="{2972C013-7AB2-11B7-0AD9-6BA8241189E8}"/>
              </a:ext>
            </a:extLst>
          </p:cNvPr>
          <p:cNvSpPr txBox="1">
            <a:spLocks/>
          </p:cNvSpPr>
          <p:nvPr/>
        </p:nvSpPr>
        <p:spPr>
          <a:xfrm>
            <a:off x="7924800" y="1268413"/>
            <a:ext cx="3932238" cy="5256211"/>
          </a:xfrm>
          <a:prstGeom prst="rect">
            <a:avLst/>
          </a:prstGeom>
          <a:solidFill>
            <a:schemeClr val="tx2"/>
          </a:solidFill>
        </p:spPr>
        <p:txBody>
          <a:bodyPr vert="horz" lIns="288000" tIns="1080000" rIns="288000" bIns="216000" rtlCol="0">
            <a:noAutofit/>
          </a:bodyPr>
          <a:lstStyle>
            <a:lvl1pPr marL="0" indent="0" algn="l" defTabSz="914400" rtl="0" eaLnBrk="1" latinLnBrk="0" hangingPunct="1">
              <a:lnSpc>
                <a:spcPct val="100000"/>
              </a:lnSpc>
              <a:spcBef>
                <a:spcPts val="600"/>
              </a:spcBef>
              <a:buFont typeface="Arial" panose="020B0604020202020204" pitchFamily="34" charset="0"/>
              <a:buNone/>
              <a:defRPr sz="1600" kern="1200" baseline="0">
                <a:solidFill>
                  <a:schemeClr val="tx1"/>
                </a:solidFill>
                <a:latin typeface="+mn-lt"/>
                <a:ea typeface="+mn-ea"/>
                <a:cs typeface="+mn-cs"/>
              </a:defRPr>
            </a:lvl1pPr>
            <a:lvl2pPr marL="182563"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2pPr>
            <a:lvl3pPr marL="358775" indent="-176213"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3pPr>
            <a:lvl4pPr marL="541338" indent="-182563" algn="l" defTabSz="914400" rtl="0" eaLnBrk="1" latinLnBrk="0" hangingPunct="1">
              <a:lnSpc>
                <a:spcPct val="100000"/>
              </a:lnSpc>
              <a:spcBef>
                <a:spcPts val="600"/>
              </a:spcBef>
              <a:buFont typeface="Arial" panose="020B0604020202020204" pitchFamily="34" charset="0"/>
              <a:buChar char="•"/>
              <a:defRPr sz="1600" kern="1200" baseline="0">
                <a:solidFill>
                  <a:schemeClr val="tx1"/>
                </a:solidFill>
                <a:latin typeface="+mn-lt"/>
                <a:ea typeface="+mn-ea"/>
                <a:cs typeface="+mn-cs"/>
              </a:defRPr>
            </a:lvl4pPr>
            <a:lvl5pPr marL="715963" indent="-174625" algn="l" defTabSz="914400" rtl="0" eaLnBrk="1" latinLnBrk="0" hangingPunct="1">
              <a:lnSpc>
                <a:spcPct val="100000"/>
              </a:lnSpc>
              <a:spcBef>
                <a:spcPts val="600"/>
              </a:spcBef>
              <a:buFont typeface="Avenir Next LT Pro" panose="020B0504020202020204" pitchFamily="34" charset="0"/>
              <a:buChar char="–"/>
              <a:defRPr sz="16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000" b="1">
                <a:solidFill>
                  <a:schemeClr val="bg1"/>
                </a:solidFill>
              </a:rPr>
              <a:t>Key questions</a:t>
            </a:r>
            <a:br>
              <a:rPr lang="en-US" sz="2000" b="1">
                <a:solidFill>
                  <a:schemeClr val="bg1"/>
                </a:solidFill>
              </a:rPr>
            </a:br>
            <a:r>
              <a:rPr lang="en-US" sz="2000" b="1">
                <a:solidFill>
                  <a:schemeClr val="bg1"/>
                </a:solidFill>
              </a:rPr>
              <a:t>to answer</a:t>
            </a:r>
            <a:endParaRPr lang="en-US" sz="1400">
              <a:solidFill>
                <a:schemeClr val="bg1"/>
              </a:solidFill>
            </a:endParaRPr>
          </a:p>
          <a:p>
            <a:pPr marL="266700" lvl="1" indent="-266700">
              <a:spcBef>
                <a:spcPts val="2400"/>
              </a:spcBef>
              <a:buFont typeface="+mj-lt"/>
              <a:buAutoNum type="arabicPeriod"/>
            </a:pPr>
            <a:r>
              <a:rPr lang="en-US">
                <a:solidFill>
                  <a:schemeClr val="bg1"/>
                </a:solidFill>
              </a:rPr>
              <a:t>What is your target market?</a:t>
            </a:r>
          </a:p>
          <a:p>
            <a:pPr marL="266700" lvl="1" indent="-266700">
              <a:spcBef>
                <a:spcPts val="1200"/>
              </a:spcBef>
              <a:buFont typeface="+mj-lt"/>
              <a:buAutoNum type="arabicPeriod"/>
            </a:pPr>
            <a:r>
              <a:rPr lang="en-US">
                <a:solidFill>
                  <a:schemeClr val="bg1"/>
                </a:solidFill>
              </a:rPr>
              <a:t>Is there data to support the market size and growth potential?</a:t>
            </a:r>
          </a:p>
          <a:p>
            <a:pPr marL="266700" lvl="1" indent="-266700">
              <a:spcBef>
                <a:spcPts val="1200"/>
              </a:spcBef>
              <a:buFont typeface="+mj-lt"/>
              <a:buAutoNum type="arabicPeriod"/>
            </a:pPr>
            <a:r>
              <a:rPr lang="en-US">
                <a:solidFill>
                  <a:schemeClr val="bg1"/>
                </a:solidFill>
              </a:rPr>
              <a:t>How does your target market align with your solution?</a:t>
            </a:r>
          </a:p>
          <a:p>
            <a:pPr marL="266700" lvl="1" indent="-266700">
              <a:spcBef>
                <a:spcPts val="1200"/>
              </a:spcBef>
              <a:buFont typeface="+mj-lt"/>
              <a:buAutoNum type="arabicPeriod"/>
            </a:pPr>
            <a:r>
              <a:rPr lang="en-US">
                <a:solidFill>
                  <a:schemeClr val="bg1"/>
                </a:solidFill>
              </a:rPr>
              <a:t>What are the trends that could impact your market?</a:t>
            </a:r>
          </a:p>
        </p:txBody>
      </p:sp>
      <p:pic>
        <p:nvPicPr>
          <p:cNvPr id="17" name="Graphic 16">
            <a:extLst>
              <a:ext uri="{FF2B5EF4-FFF2-40B4-BE49-F238E27FC236}">
                <a16:creationId xmlns:a16="http://schemas.microsoft.com/office/drawing/2014/main" id="{173CECC7-3D66-B51C-75EA-A3694D62B69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28646" y="1568766"/>
            <a:ext cx="576000" cy="576000"/>
          </a:xfrm>
          <a:prstGeom prst="rect">
            <a:avLst/>
          </a:prstGeom>
        </p:spPr>
      </p:pic>
      <p:sp>
        <p:nvSpPr>
          <p:cNvPr id="4" name="Oval 3">
            <a:extLst>
              <a:ext uri="{FF2B5EF4-FFF2-40B4-BE49-F238E27FC236}">
                <a16:creationId xmlns:a16="http://schemas.microsoft.com/office/drawing/2014/main" id="{035E943E-532A-1DD5-8162-526CD43F8210}"/>
              </a:ext>
            </a:extLst>
          </p:cNvPr>
          <p:cNvSpPr>
            <a:spLocks noChangeAspect="1"/>
          </p:cNvSpPr>
          <p:nvPr/>
        </p:nvSpPr>
        <p:spPr>
          <a:xfrm>
            <a:off x="623392" y="1160150"/>
            <a:ext cx="648318" cy="648318"/>
          </a:xfrm>
          <a:prstGeom prst="ellipse">
            <a:avLst/>
          </a:prstGeom>
          <a:solidFill>
            <a:schemeClr val="bg1"/>
          </a:solidFill>
          <a:ln w="12700">
            <a:solidFill>
              <a:schemeClr val="accent1"/>
            </a:solidFill>
          </a:ln>
        </p:spPr>
        <p:txBody>
          <a:bodyPr vert="horz" lIns="0" tIns="0" rIns="0" bIns="0" rtlCol="0" anchor="ctr">
            <a:noAutofit/>
          </a:bodyPr>
          <a:lstStyle/>
          <a:p>
            <a:pPr algn="ctr">
              <a:spcBef>
                <a:spcPts val="1200"/>
              </a:spcBef>
            </a:pPr>
            <a:endParaRPr lang="en-US" sz="1400">
              <a:latin typeface="Arial" panose="020B0604020202020204" pitchFamily="34" charset="0"/>
              <a:cs typeface="Arial" panose="020B0604020202020204" pitchFamily="34" charset="0"/>
            </a:endParaRPr>
          </a:p>
        </p:txBody>
      </p:sp>
      <p:pic>
        <p:nvPicPr>
          <p:cNvPr id="5" name="Graphic 4">
            <a:extLst>
              <a:ext uri="{FF2B5EF4-FFF2-40B4-BE49-F238E27FC236}">
                <a16:creationId xmlns:a16="http://schemas.microsoft.com/office/drawing/2014/main" id="{5783289E-AC40-92D6-08AB-A08CCBD9839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49551" y="1286309"/>
            <a:ext cx="396000" cy="396000"/>
          </a:xfrm>
          <a:prstGeom prst="rect">
            <a:avLst/>
          </a:prstGeom>
        </p:spPr>
      </p:pic>
    </p:spTree>
    <p:extLst>
      <p:ext uri="{BB962C8B-B14F-4D97-AF65-F5344CB8AC3E}">
        <p14:creationId xmlns:p14="http://schemas.microsoft.com/office/powerpoint/2010/main" val="3776179830"/>
      </p:ext>
    </p:extLst>
  </p:cSld>
  <p:clrMapOvr>
    <a:masterClrMapping/>
  </p:clrMapOvr>
  <p:transition spd="slow">
    <p:cover/>
  </p:transition>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7037&quot;&gt;&lt;version val=&quot;3265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2&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1&quot;&gt;&lt;elem m_fUsage=&quot;1.00000000000000000000E+00&quot;&gt;&lt;m_msothmcolidx val=&quot;0&quot;/&gt;&lt;m_rgb r=&quot;86&quot; g=&quot;A4&quot; b=&quot;E5&quot;/&gt;&lt;/elem&gt;&lt;/m_vecMRU&gt;&lt;/m_mruColor&gt;&lt;m_eweekdayFirstOfWeek val=&quot;2&quot;/&gt;&lt;m_eweekdayFirstOfWorkweek val=&quot;2&quot;/&gt;&lt;m_eweekdayFirstOfWeekend val=&quot;7&quot;/&gt;&lt;/CPresentation&gt;&lt;/root&gt;"/>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2_Office Theme">
  <a:themeElements>
    <a:clrScheme name="Dealflow_2024_08">
      <a:dk1>
        <a:srgbClr val="393939"/>
      </a:dk1>
      <a:lt1>
        <a:srgbClr val="FFFFFF"/>
      </a:lt1>
      <a:dk2>
        <a:srgbClr val="003399"/>
      </a:dk2>
      <a:lt2>
        <a:srgbClr val="F2F2F2"/>
      </a:lt2>
      <a:accent1>
        <a:srgbClr val="3567D4"/>
      </a:accent1>
      <a:accent2>
        <a:srgbClr val="F7CC45"/>
      </a:accent2>
      <a:accent3>
        <a:srgbClr val="393939"/>
      </a:accent3>
      <a:accent4>
        <a:srgbClr val="969696"/>
      </a:accent4>
      <a:accent5>
        <a:srgbClr val="E7E6E6"/>
      </a:accent5>
      <a:accent6>
        <a:srgbClr val="0047B7"/>
      </a:accent6>
      <a:hlink>
        <a:srgbClr val="3567D4"/>
      </a:hlink>
      <a:folHlink>
        <a:srgbClr val="3567D4"/>
      </a:folHlink>
    </a:clrScheme>
    <a:fontScheme name="FuturMaster_2">
      <a:majorFont>
        <a:latin typeface="Montserrat"/>
        <a:ea typeface=""/>
        <a:cs typeface=""/>
      </a:majorFont>
      <a:minorFont>
        <a:latin typeface="Montserra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Dealflow.eu.potx" id="{AE9C833C-D5DF-4E7A-A1CD-380BCF567111}" vid="{B9548871-31DD-4C32-B65B-895C380D91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382ca55-cbf9-4db4-8fb5-aebfbeff3085">
      <Terms xmlns="http://schemas.microsoft.com/office/infopath/2007/PartnerControls"/>
    </lcf76f155ced4ddcb4097134ff3c332f>
    <TaxCatchAll xmlns="b285f51e-8971-483f-bde8-1a8f65b6300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72783F89DD43549B75F7870505D7790" ma:contentTypeVersion="18" ma:contentTypeDescription="Create a new document." ma:contentTypeScope="" ma:versionID="924247d14e889aee80f8b0ae2f35e63c">
  <xsd:schema xmlns:xsd="http://www.w3.org/2001/XMLSchema" xmlns:xs="http://www.w3.org/2001/XMLSchema" xmlns:p="http://schemas.microsoft.com/office/2006/metadata/properties" xmlns:ns2="4382ca55-cbf9-4db4-8fb5-aebfbeff3085" xmlns:ns3="b285f51e-8971-483f-bde8-1a8f65b63003" targetNamespace="http://schemas.microsoft.com/office/2006/metadata/properties" ma:root="true" ma:fieldsID="c779edf86040fc7b59b3af3fd842c6ff" ns2:_="" ns3:_="">
    <xsd:import namespace="4382ca55-cbf9-4db4-8fb5-aebfbeff3085"/>
    <xsd:import namespace="b285f51e-8971-483f-bde8-1a8f65b6300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82ca55-cbf9-4db4-8fb5-aebfbeff30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8002ce1-0b15-4407-ba37-ad5699beef8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285f51e-8971-483f-bde8-1a8f65b63003"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e20000a-726c-4027-8308-8f6e39d208a1}" ma:internalName="TaxCatchAll" ma:showField="CatchAllData" ma:web="b285f51e-8971-483f-bde8-1a8f65b6300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CF3028-6407-4ED7-8D5B-13E8DE4B27C3}">
  <ds:schemaRefs>
    <ds:schemaRef ds:uri="4382ca55-cbf9-4db4-8fb5-aebfbeff3085"/>
    <ds:schemaRef ds:uri="b285f51e-8971-483f-bde8-1a8f65b63003"/>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A81CCA0-83F0-48E2-B0B2-FD44EA742894}">
  <ds:schemaRefs>
    <ds:schemaRef ds:uri="http://schemas.microsoft.com/sharepoint/v3/contenttype/forms"/>
  </ds:schemaRefs>
</ds:datastoreItem>
</file>

<file path=customXml/itemProps3.xml><?xml version="1.0" encoding="utf-8"?>
<ds:datastoreItem xmlns:ds="http://schemas.openxmlformats.org/officeDocument/2006/customXml" ds:itemID="{DB1215CB-CB3F-4100-915D-D32AB1CAB683}">
  <ds:schemaRefs>
    <ds:schemaRef ds:uri="4382ca55-cbf9-4db4-8fb5-aebfbeff3085"/>
    <ds:schemaRef ds:uri="b285f51e-8971-483f-bde8-1a8f65b6300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2007</Words>
  <Application>Microsoft Office PowerPoint</Application>
  <PresentationFormat>Widescreen</PresentationFormat>
  <Paragraphs>238</Paragraphs>
  <Slides>20</Slides>
  <Notes>20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6" baseType="lpstr">
      <vt:lpstr>Arial</vt:lpstr>
      <vt:lpstr>Calibri</vt:lpstr>
      <vt:lpstr>Effra</vt:lpstr>
      <vt:lpstr>Montserrat</vt:lpstr>
      <vt:lpstr>2_Office Theme</vt:lpstr>
      <vt:lpstr>think-cell Slide</vt:lpstr>
      <vt:lpstr>VC Pitch Deck Template</vt:lpstr>
      <vt:lpstr>Guide for a compelling pitch deck</vt:lpstr>
      <vt:lpstr>The Intro slide</vt:lpstr>
      <vt:lpstr>PowerPoint Presentation</vt:lpstr>
      <vt:lpstr>The Problem slide</vt:lpstr>
      <vt:lpstr>The Problem</vt:lpstr>
      <vt:lpstr>The Solution slide</vt:lpstr>
      <vt:lpstr>The Solution</vt:lpstr>
      <vt:lpstr>The Market slide</vt:lpstr>
      <vt:lpstr>The Market</vt:lpstr>
      <vt:lpstr>The Competition slide</vt:lpstr>
      <vt:lpstr>The Competition</vt:lpstr>
      <vt:lpstr>The Traction slide</vt:lpstr>
      <vt:lpstr>The Traction</vt:lpstr>
      <vt:lpstr>The Team slide</vt:lpstr>
      <vt:lpstr>The Team</vt:lpstr>
      <vt:lpstr>The Ask&amp;Aim slide</vt:lpstr>
      <vt:lpstr>Ask &amp; Aim</vt:lpstr>
      <vt:lpstr>PowerPoint Presentation</vt:lpstr>
      <vt:lpstr>Thank You!</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cp:lastModifiedBy/>
  <cp:revision>2</cp:revision>
  <dcterms:created xsi:type="dcterms:W3CDTF">2024-12-10T15:54:38Z</dcterms:created>
  <dcterms:modified xsi:type="dcterms:W3CDTF">2025-10-27T18:33:19Z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0x010100472783F89DD43549B75F7870505D7790</vt:lpwstr>
  </property>
  <property fmtid="{D5CDD505-2E9C-101B-9397-08002B2CF9AE}" pid="3" name="MediaServiceImageTags">
    <vt:lpwstr/>
  </property>
</Properties>
</file>